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57" r:id="rId3"/>
    <p:sldId id="281" r:id="rId4"/>
    <p:sldId id="279" r:id="rId5"/>
    <p:sldId id="258" r:id="rId6"/>
    <p:sldId id="260" r:id="rId7"/>
    <p:sldId id="261" r:id="rId8"/>
    <p:sldId id="282" r:id="rId9"/>
    <p:sldId id="265" r:id="rId10"/>
    <p:sldId id="269" r:id="rId11"/>
    <p:sldId id="294" r:id="rId12"/>
    <p:sldId id="302" r:id="rId13"/>
    <p:sldId id="284" r:id="rId14"/>
    <p:sldId id="295" r:id="rId15"/>
    <p:sldId id="305" r:id="rId16"/>
    <p:sldId id="296" r:id="rId17"/>
    <p:sldId id="298" r:id="rId18"/>
    <p:sldId id="306" r:id="rId19"/>
    <p:sldId id="293" r:id="rId20"/>
    <p:sldId id="299" r:id="rId21"/>
    <p:sldId id="300" r:id="rId22"/>
    <p:sldId id="308" r:id="rId23"/>
    <p:sldId id="310" r:id="rId24"/>
    <p:sldId id="309" r:id="rId25"/>
    <p:sldId id="311" r:id="rId26"/>
    <p:sldId id="307" r:id="rId27"/>
    <p:sldId id="312" r:id="rId28"/>
    <p:sldId id="266" r:id="rId29"/>
    <p:sldId id="280" r:id="rId30"/>
    <p:sldId id="303" r:id="rId31"/>
    <p:sldId id="292" r:id="rId32"/>
    <p:sldId id="290" r:id="rId33"/>
    <p:sldId id="259"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Public Gothic Federal" panose="02000506030000020004" pitchFamily="50" charset="0"/>
      <p:regular r:id="rId40"/>
    </p:embeddedFont>
    <p:embeddedFont>
      <p:font typeface="Klinic Slab Bold" pitchFamily="50" charset="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8DA"/>
    <a:srgbClr val="F0E8CF"/>
    <a:srgbClr val="DDA0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303" autoAdjust="0"/>
  </p:normalViewPr>
  <p:slideViewPr>
    <p:cSldViewPr snapToGrid="0">
      <p:cViewPr varScale="1">
        <p:scale>
          <a:sx n="73" d="100"/>
          <a:sy n="73" d="100"/>
        </p:scale>
        <p:origin x="490" y="62"/>
      </p:cViewPr>
      <p:guideLst/>
    </p:cSldViewPr>
  </p:slideViewPr>
  <p:notesTextViewPr>
    <p:cViewPr>
      <p:scale>
        <a:sx n="1" d="1"/>
        <a:sy n="1" d="1"/>
      </p:scale>
      <p:origin x="0" y="0"/>
    </p:cViewPr>
  </p:notesTextViewPr>
  <p:notesViewPr>
    <p:cSldViewPr snapToGrid="0">
      <p:cViewPr varScale="1">
        <p:scale>
          <a:sx n="67" d="100"/>
          <a:sy n="67" d="100"/>
        </p:scale>
        <p:origin x="3120"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71001-42A5-4260-BE58-E7BA2AAF3B84}" type="datetimeFigureOut">
              <a:rPr lang="en-US" smtClean="0"/>
              <a:t>4/24/2017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2BC1A-A9B7-4BC9-96A2-3C61AC1072B0}" type="slidenum">
              <a:rPr lang="en-US" smtClean="0"/>
              <a:t>‹#›</a:t>
            </a:fld>
            <a:endParaRPr lang="en-US"/>
          </a:p>
        </p:txBody>
      </p:sp>
    </p:spTree>
    <p:extLst>
      <p:ext uri="{BB962C8B-B14F-4D97-AF65-F5344CB8AC3E}">
        <p14:creationId xmlns:p14="http://schemas.microsoft.com/office/powerpoint/2010/main" val="205812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 we got Sausage Bomber done and launched while working full time jobs!</a:t>
            </a:r>
          </a:p>
          <a:p>
            <a:r>
              <a:rPr lang="en-US" sz="1200" b="0" i="0" kern="1200" dirty="0" smtClean="0">
                <a:solidFill>
                  <a:schemeClr val="tx1"/>
                </a:solidFill>
                <a:effectLst/>
                <a:latin typeface="+mn-lt"/>
                <a:ea typeface="+mn-ea"/>
                <a:cs typeface="+mn-cs"/>
              </a:rPr>
              <a:t>Learn how we went about designing a simple game that would make us and players around the world laugh.</a:t>
            </a:r>
          </a:p>
          <a:p>
            <a:r>
              <a:rPr lang="en-US" sz="1200" b="0" i="0" kern="1200" dirty="0" smtClean="0">
                <a:solidFill>
                  <a:schemeClr val="tx1"/>
                </a:solidFill>
                <a:effectLst/>
                <a:latin typeface="+mn-lt"/>
                <a:ea typeface="+mn-ea"/>
                <a:cs typeface="+mn-cs"/>
              </a:rPr>
              <a:t>From napkin sized design to the Android, iOS and Amazon app stores, lessons learned and concrete examples from a real life project on how to be a wiener… uh winner!</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a:t>
            </a:fld>
            <a:endParaRPr lang="en-US"/>
          </a:p>
        </p:txBody>
      </p:sp>
    </p:spTree>
    <p:extLst>
      <p:ext uri="{BB962C8B-B14F-4D97-AF65-F5344CB8AC3E}">
        <p14:creationId xmlns:p14="http://schemas.microsoft.com/office/powerpoint/2010/main" val="12756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created</a:t>
            </a:r>
            <a:r>
              <a:rPr lang="en-US" baseline="0" dirty="0" smtClean="0"/>
              <a:t> the entire flow of the game from the critical path down to the credits screen.</a:t>
            </a:r>
          </a:p>
          <a:p>
            <a:r>
              <a:rPr lang="en-US" baseline="0" dirty="0" smtClean="0"/>
              <a:t>Screens weren’t entirely functional, some were just placeholder UI buttons to go in and out of the screen.</a:t>
            </a:r>
          </a:p>
          <a:p>
            <a:r>
              <a:rPr lang="en-US" baseline="0" dirty="0" smtClean="0"/>
              <a:t>The point here was that we could go to any part of the game so we could</a:t>
            </a:r>
          </a:p>
          <a:p>
            <a:pPr marL="228600" indent="-228600">
              <a:buAutoNum type="alphaLcParenBoth"/>
            </a:pPr>
            <a:r>
              <a:rPr lang="en-US" baseline="0" dirty="0" smtClean="0"/>
              <a:t>Get a sense of how much work was ahead of us and</a:t>
            </a:r>
          </a:p>
          <a:p>
            <a:pPr marL="228600" indent="-228600">
              <a:buAutoNum type="alphaLcParenBoth"/>
            </a:pPr>
            <a:r>
              <a:rPr lang="en-US" baseline="0" dirty="0" smtClean="0"/>
              <a:t>Work on any part of the game without having to wait on dependencies</a:t>
            </a:r>
          </a:p>
          <a:p>
            <a:pPr marL="0" indent="0">
              <a:buNone/>
            </a:pPr>
            <a:r>
              <a:rPr lang="en-US" baseline="0" dirty="0" smtClean="0"/>
              <a:t>This was our first “shippable” version of the game, meaning we had all the pieces we needed to put a (crappy) game in the app store (by just replacing the placeholders and turning off the screens that weren’t functional yet, of course this would be a worst case scenario and we had no intention of shipping at that level of quality).</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12</a:t>
            </a:fld>
            <a:endParaRPr lang="en-US"/>
          </a:p>
        </p:txBody>
      </p:sp>
    </p:spTree>
    <p:extLst>
      <p:ext uri="{BB962C8B-B14F-4D97-AF65-F5344CB8AC3E}">
        <p14:creationId xmlns:p14="http://schemas.microsoft.com/office/powerpoint/2010/main" val="267403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planning sucks, especially if you have hard constraints</a:t>
            </a:r>
            <a:r>
              <a:rPr lang="en-US" baseline="0" dirty="0" smtClean="0"/>
              <a:t> like a low budget.</a:t>
            </a:r>
          </a:p>
          <a:p>
            <a:r>
              <a:rPr lang="en-US" baseline="0" dirty="0" smtClean="0"/>
              <a:t>But planning is a crucial part of getting something done.</a:t>
            </a:r>
          </a:p>
          <a:p>
            <a:r>
              <a:rPr lang="en-US" baseline="0" dirty="0" smtClean="0"/>
              <a:t>We use Agile development but we have enough experience with other systems (waterfall, </a:t>
            </a:r>
            <a:r>
              <a:rPr lang="en-US" baseline="0" dirty="0" err="1" smtClean="0"/>
              <a:t>kaiban</a:t>
            </a:r>
            <a:r>
              <a:rPr lang="en-US" baseline="0" dirty="0" smtClean="0"/>
              <a:t>, etc.) to know when to use one system or another.</a:t>
            </a:r>
          </a:p>
          <a:p>
            <a:r>
              <a:rPr lang="en-US" dirty="0" smtClean="0"/>
              <a:t>Planning is something to do cheap and fast, but it’s still something you</a:t>
            </a:r>
            <a:r>
              <a:rPr lang="en-US" baseline="0" dirty="0" smtClean="0"/>
              <a:t> want to do AND you want to take a deep dive.</a:t>
            </a:r>
          </a:p>
          <a:p>
            <a:r>
              <a:rPr lang="en-US" baseline="0" dirty="0" smtClean="0"/>
              <a:t>Use the simplest thing that will get your point across for both planning and design, sketches, spreadsheet, notes on paper, whatever works (and quickly)</a:t>
            </a:r>
          </a:p>
          <a:p>
            <a:r>
              <a:rPr lang="en-US" baseline="0" dirty="0" smtClean="0"/>
              <a:t>All your planning is throw away because (a) your players will never see it and (b) your plan </a:t>
            </a:r>
            <a:r>
              <a:rPr lang="en-US" b="1" baseline="0" dirty="0" smtClean="0"/>
              <a:t>will</a:t>
            </a:r>
            <a:r>
              <a:rPr lang="en-US" b="0" baseline="0" dirty="0" smtClean="0"/>
              <a:t> change over time, so don’t spend a lot of time on it. Get it done cheap and fast.</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14</a:t>
            </a:fld>
            <a:endParaRPr lang="en-US"/>
          </a:p>
        </p:txBody>
      </p:sp>
    </p:spTree>
    <p:extLst>
      <p:ext uri="{BB962C8B-B14F-4D97-AF65-F5344CB8AC3E}">
        <p14:creationId xmlns:p14="http://schemas.microsoft.com/office/powerpoint/2010/main" val="139033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single most important thing to get your project FINISHED.</a:t>
            </a:r>
          </a:p>
          <a:p>
            <a:r>
              <a:rPr lang="en-US" dirty="0" smtClean="0"/>
              <a:t>Agile backlog.</a:t>
            </a:r>
          </a:p>
          <a:p>
            <a:r>
              <a:rPr lang="en-US" dirty="0" smtClean="0"/>
              <a:t>Prioritize</a:t>
            </a:r>
            <a:r>
              <a:rPr lang="en-US" baseline="0" dirty="0" smtClean="0"/>
              <a:t> your N items from 1 to N, don’t use “buckets” like MSCW (Must, Should, Could, Won’t) or priority level, it never works (because everything is important). Prioritizing is hard but make sure everything is more or less important than anything else, no two items should have the same priority.</a:t>
            </a:r>
          </a:p>
          <a:p>
            <a:r>
              <a:rPr lang="en-US" baseline="0" dirty="0" smtClean="0"/>
              <a:t>Detail the items you’ll be working on right now, don’t waste time detailing what you’ll be working on in a while (because it will most likely change by the time you get to it).</a:t>
            </a:r>
          </a:p>
          <a:p>
            <a:r>
              <a:rPr lang="en-US" baseline="0" dirty="0" smtClean="0"/>
              <a:t>Make sure your backlog is reasonably realistic for your time and budget, otherwise you’ll never feel like you can get it done and there is no better motivation killer than that.</a:t>
            </a:r>
          </a:p>
          <a:p>
            <a:r>
              <a:rPr lang="en-US" baseline="0" dirty="0" smtClean="0"/>
              <a:t>The backlog will tell you what you have to do and how far you are from finishing it.</a:t>
            </a:r>
          </a:p>
          <a:p>
            <a:r>
              <a:rPr lang="en-US" baseline="0" dirty="0" smtClean="0"/>
              <a:t>Put some rough dates at key points in your backlog so you know how you’re doing against your timeline.</a:t>
            </a:r>
          </a:p>
          <a:p>
            <a:r>
              <a:rPr lang="en-US" baseline="0" dirty="0" smtClean="0"/>
              <a:t>If you miss a date, add a new one and strive to hit that new date. You’ll be amazed how quickly your deadline approaches when you’re not paying attention to time.</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15</a:t>
            </a:fld>
            <a:endParaRPr lang="en-US"/>
          </a:p>
        </p:txBody>
      </p:sp>
    </p:spTree>
    <p:extLst>
      <p:ext uri="{BB962C8B-B14F-4D97-AF65-F5344CB8AC3E}">
        <p14:creationId xmlns:p14="http://schemas.microsoft.com/office/powerpoint/2010/main" val="645001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Bare minimum</a:t>
            </a:r>
            <a:r>
              <a:rPr lang="en-US" baseline="0" dirty="0" smtClean="0"/>
              <a:t> you need to get the point across.</a:t>
            </a:r>
          </a:p>
          <a:p>
            <a:r>
              <a:rPr lang="en-US" baseline="0" dirty="0" smtClean="0"/>
              <a:t>These pencil and paper sketches were our entire designs.</a:t>
            </a:r>
          </a:p>
          <a:p>
            <a:r>
              <a:rPr lang="en-US" baseline="0" dirty="0" smtClean="0"/>
              <a:t>They look rough and simple but you can tell a lot from there.</a:t>
            </a:r>
          </a:p>
          <a:p>
            <a:r>
              <a:rPr lang="en-US" baseline="0" dirty="0" smtClean="0"/>
              <a:t>* we need props to create structures for levels (crates, beams, etc.)</a:t>
            </a:r>
            <a:br>
              <a:rPr lang="en-US" baseline="0" dirty="0" smtClean="0"/>
            </a:br>
            <a:r>
              <a:rPr lang="en-US" baseline="0" dirty="0" smtClean="0"/>
              <a:t>* we need separate layers for 2D parallax (sky, clouds, background, ground)</a:t>
            </a:r>
          </a:p>
          <a:p>
            <a:r>
              <a:rPr lang="en-US" baseline="0" dirty="0" smtClean="0"/>
              <a:t>* we need to keep the foreground elements thin and small so they would not obstruct the view (barb wire)</a:t>
            </a:r>
          </a:p>
          <a:p>
            <a:r>
              <a:rPr lang="en-US" baseline="0" dirty="0" smtClean="0"/>
              <a:t>* we need some human characters so the level does not feel deserted</a:t>
            </a:r>
          </a:p>
          <a:p>
            <a:r>
              <a:rPr lang="en-US" baseline="0" dirty="0" smtClean="0"/>
              <a:t>* we need some background elements to make the level feel more alive (blimps, lights, </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16</a:t>
            </a:fld>
            <a:endParaRPr lang="en-US"/>
          </a:p>
        </p:txBody>
      </p:sp>
    </p:spTree>
    <p:extLst>
      <p:ext uri="{BB962C8B-B14F-4D97-AF65-F5344CB8AC3E}">
        <p14:creationId xmlns:p14="http://schemas.microsoft.com/office/powerpoint/2010/main" val="1738914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visual inspiration for the game</a:t>
            </a:r>
            <a:r>
              <a:rPr lang="en-US" baseline="0" dirty="0" smtClean="0"/>
              <a:t> came from two main sources:</a:t>
            </a:r>
          </a:p>
          <a:p>
            <a:pPr marL="228600" indent="-228600">
              <a:buAutoNum type="arabicParenBoth"/>
            </a:pPr>
            <a:r>
              <a:rPr lang="en-US" baseline="0" dirty="0" smtClean="0"/>
              <a:t>Advance Wars: a serious war game with very happy and colorful art. This art style was perfect for playing it straight with Sausage Bomber. We knew we wanted to create a war torn world where sausage bombing was the last hope of a country surrounded by invaders. It had to be a word that was hopeful and colorful despite its setting and it had to be a word where dropping sausages from planes was something that was plausible yet surprising.</a:t>
            </a:r>
          </a:p>
          <a:p>
            <a:pPr marL="228600" indent="-228600">
              <a:buAutoNum type="arabicParenBoth"/>
            </a:pPr>
            <a:r>
              <a:rPr lang="en-US" baseline="0" dirty="0" smtClean="0"/>
              <a:t>Samurai Jack was a visual inspiration on how to achieve strong themes through a stylized art style using simple bold and colorful shapes to capture the essence of the story.</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17</a:t>
            </a:fld>
            <a:endParaRPr lang="en-US"/>
          </a:p>
        </p:txBody>
      </p:sp>
    </p:spTree>
    <p:extLst>
      <p:ext uri="{BB962C8B-B14F-4D97-AF65-F5344CB8AC3E}">
        <p14:creationId xmlns:p14="http://schemas.microsoft.com/office/powerpoint/2010/main" val="3201381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made these quick visual explorations by combining different elements in Photoshop.</a:t>
            </a:r>
          </a:p>
          <a:p>
            <a:r>
              <a:rPr lang="en-US" dirty="0" smtClean="0"/>
              <a:t>This entire process took only a day (cheap</a:t>
            </a:r>
            <a:r>
              <a:rPr lang="en-US" baseline="0" dirty="0" smtClean="0"/>
              <a:t> and fast)</a:t>
            </a:r>
          </a:p>
          <a:p>
            <a:r>
              <a:rPr lang="en-US" baseline="0" dirty="0" smtClean="0"/>
              <a:t>We combined the early sprites from the concept artist, with sprites from sausages we grabbed online and background image we also found online that had the style we were looking for (or elements of style we were looking for) This allowed us to see what worked and what didn’t from each approach and figure out the visual language (rules) for our game.</a:t>
            </a:r>
          </a:p>
          <a:p>
            <a:r>
              <a:rPr lang="en-US" baseline="0" dirty="0" smtClean="0"/>
              <a:t>We combined the elements that worked into the image in the upper right corner to establish the first look for what Sausage Bomber would ultimately looked like (bright blue sky, rolling hills and castle ruins, strong foreground elements that don’t obstruct the action…)</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18</a:t>
            </a:fld>
            <a:endParaRPr lang="en-US"/>
          </a:p>
        </p:txBody>
      </p:sp>
    </p:spTree>
    <p:extLst>
      <p:ext uri="{BB962C8B-B14F-4D97-AF65-F5344CB8AC3E}">
        <p14:creationId xmlns:p14="http://schemas.microsoft.com/office/powerpoint/2010/main" val="4026251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 art is a very powerful</a:t>
            </a:r>
            <a:r>
              <a:rPr lang="en-US" baseline="0" dirty="0" smtClean="0"/>
              <a:t> tool at your disposal when making a game.</a:t>
            </a:r>
          </a:p>
          <a:p>
            <a:r>
              <a:rPr lang="en-US" baseline="0" dirty="0" smtClean="0"/>
              <a:t>Concept artists are expensive but they create awesome artwork very fast, and are well worth the investment.</a:t>
            </a:r>
          </a:p>
          <a:p>
            <a:r>
              <a:rPr lang="en-US" baseline="0" dirty="0" smtClean="0"/>
              <a:t>You want somebody like our concept artist, Tanith Connolly, who can grab your idea or your rough sketch and turn it into an awesome piece of artwork that sets the mood for your game.</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19</a:t>
            </a:fld>
            <a:endParaRPr lang="en-US"/>
          </a:p>
        </p:txBody>
      </p:sp>
    </p:spTree>
    <p:extLst>
      <p:ext uri="{BB962C8B-B14F-4D97-AF65-F5344CB8AC3E}">
        <p14:creationId xmlns:p14="http://schemas.microsoft.com/office/powerpoint/2010/main" val="2036970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Tanith also helped us nail down the style of our hopeful young</a:t>
            </a:r>
            <a:r>
              <a:rPr lang="en-US" baseline="0" dirty="0" smtClean="0"/>
              <a:t> pilots of the Sausage Corps.</a:t>
            </a:r>
          </a:p>
          <a:p>
            <a:r>
              <a:rPr lang="en-US" baseline="0" dirty="0" smtClean="0"/>
              <a:t>We quickly iterated through steps by steps to define the look we would eventually launch with.</a:t>
            </a:r>
          </a:p>
          <a:p>
            <a:r>
              <a:rPr lang="en-US" baseline="0" dirty="0" smtClean="0"/>
              <a:t>Being able to iterate quickly back and forth with the concept artist was a key element to nailing down the style.</a:t>
            </a:r>
          </a:p>
          <a:p>
            <a:r>
              <a:rPr lang="en-US" baseline="0" dirty="0" smtClean="0"/>
              <a:t>Long story short: concept artists are well worth your investment. If there’s one place to spend, that’s the one.</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20</a:t>
            </a:fld>
            <a:endParaRPr lang="en-US"/>
          </a:p>
        </p:txBody>
      </p:sp>
    </p:spTree>
    <p:extLst>
      <p:ext uri="{BB962C8B-B14F-4D97-AF65-F5344CB8AC3E}">
        <p14:creationId xmlns:p14="http://schemas.microsoft.com/office/powerpoint/2010/main" val="429893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all great and it’s </a:t>
            </a:r>
            <a:r>
              <a:rPr lang="en-US" baseline="0" dirty="0" smtClean="0"/>
              <a:t>the fun part of the project.</a:t>
            </a:r>
          </a:p>
          <a:p>
            <a:r>
              <a:rPr lang="en-US" baseline="0" dirty="0" smtClean="0"/>
              <a:t>It’s easy to stay motivated through it but then the less fun part begins…</a:t>
            </a:r>
          </a:p>
        </p:txBody>
      </p:sp>
      <p:sp>
        <p:nvSpPr>
          <p:cNvPr id="4" name="Slide Number Placeholder 3"/>
          <p:cNvSpPr>
            <a:spLocks noGrp="1"/>
          </p:cNvSpPr>
          <p:nvPr>
            <p:ph type="sldNum" sz="quarter" idx="10"/>
          </p:nvPr>
        </p:nvSpPr>
        <p:spPr/>
        <p:txBody>
          <a:bodyPr/>
          <a:lstStyle/>
          <a:p>
            <a:fld id="{6A82BC1A-A9B7-4BC9-96A2-3C61AC1072B0}" type="slidenum">
              <a:rPr lang="en-US" smtClean="0"/>
              <a:t>21</a:t>
            </a:fld>
            <a:endParaRPr lang="en-US"/>
          </a:p>
        </p:txBody>
      </p:sp>
    </p:spTree>
    <p:extLst>
      <p:ext uri="{BB962C8B-B14F-4D97-AF65-F5344CB8AC3E}">
        <p14:creationId xmlns:p14="http://schemas.microsoft.com/office/powerpoint/2010/main" val="1710577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key to getting something done is to always make </a:t>
            </a:r>
            <a:r>
              <a:rPr lang="en-US" b="1" baseline="0" dirty="0" smtClean="0"/>
              <a:t>some</a:t>
            </a:r>
            <a:r>
              <a:rPr lang="en-US" b="0" baseline="0" dirty="0" smtClean="0"/>
              <a:t> progress.</a:t>
            </a:r>
          </a:p>
          <a:p>
            <a:r>
              <a:rPr lang="en-US" b="0" baseline="0" dirty="0" smtClean="0"/>
              <a:t>Doesn’t have to be much, doesn’t have to be great progress, just has to be progress (even progress in the wrong direction is better than stagnating).</a:t>
            </a:r>
          </a:p>
          <a:p>
            <a:r>
              <a:rPr lang="en-US" b="0" baseline="0" dirty="0" smtClean="0"/>
              <a:t>Use the “butt in chair” mentality from book writers, it doesn’t matter what words you’re typing, just sit down and start typing.</a:t>
            </a:r>
          </a:p>
        </p:txBody>
      </p:sp>
      <p:sp>
        <p:nvSpPr>
          <p:cNvPr id="4" name="Slide Number Placeholder 3"/>
          <p:cNvSpPr>
            <a:spLocks noGrp="1"/>
          </p:cNvSpPr>
          <p:nvPr>
            <p:ph type="sldNum" sz="quarter" idx="10"/>
          </p:nvPr>
        </p:nvSpPr>
        <p:spPr/>
        <p:txBody>
          <a:bodyPr/>
          <a:lstStyle/>
          <a:p>
            <a:fld id="{6A82BC1A-A9B7-4BC9-96A2-3C61AC1072B0}" type="slidenum">
              <a:rPr lang="en-US" smtClean="0"/>
              <a:t>23</a:t>
            </a:fld>
            <a:endParaRPr lang="en-US"/>
          </a:p>
        </p:txBody>
      </p:sp>
    </p:spTree>
    <p:extLst>
      <p:ext uri="{BB962C8B-B14F-4D97-AF65-F5344CB8AC3E}">
        <p14:creationId xmlns:p14="http://schemas.microsoft.com/office/powerpoint/2010/main" val="76528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 all, let</a:t>
            </a:r>
            <a:r>
              <a:rPr lang="en-US" baseline="0" dirty="0" smtClean="0"/>
              <a:t> me tell you a little bit about us.</a:t>
            </a:r>
          </a:p>
          <a:p>
            <a:r>
              <a:rPr lang="en-US" dirty="0" smtClean="0"/>
              <a:t>I am the co-founder of</a:t>
            </a:r>
            <a:r>
              <a:rPr lang="en-US" baseline="0" dirty="0" smtClean="0"/>
              <a:t> Katsu Entertainment, an independent video game studio located in Cary.</a:t>
            </a:r>
          </a:p>
          <a:p>
            <a:r>
              <a:rPr lang="en-US" baseline="0" dirty="0" smtClean="0"/>
              <a:t>The team for Sausage Bomber was the two co-founders of Katsu working with art and audio contractors.</a:t>
            </a:r>
          </a:p>
        </p:txBody>
      </p:sp>
      <p:sp>
        <p:nvSpPr>
          <p:cNvPr id="4" name="Slide Number Placeholder 3"/>
          <p:cNvSpPr>
            <a:spLocks noGrp="1"/>
          </p:cNvSpPr>
          <p:nvPr>
            <p:ph type="sldNum" sz="quarter" idx="10"/>
          </p:nvPr>
        </p:nvSpPr>
        <p:spPr/>
        <p:txBody>
          <a:bodyPr/>
          <a:lstStyle/>
          <a:p>
            <a:fld id="{6A82BC1A-A9B7-4BC9-96A2-3C61AC1072B0}" type="slidenum">
              <a:rPr lang="en-US" smtClean="0"/>
              <a:t>2</a:t>
            </a:fld>
            <a:endParaRPr lang="en-US"/>
          </a:p>
        </p:txBody>
      </p:sp>
    </p:spTree>
    <p:extLst>
      <p:ext uri="{BB962C8B-B14F-4D97-AF65-F5344CB8AC3E}">
        <p14:creationId xmlns:p14="http://schemas.microsoft.com/office/powerpoint/2010/main" val="2494596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going to go into too many details but strive to reach a “shippable” product as early as</a:t>
            </a:r>
            <a:r>
              <a:rPr lang="en-US" baseline="0" dirty="0" smtClean="0"/>
              <a:t> possible (the earliest the better)</a:t>
            </a:r>
          </a:p>
          <a:p>
            <a:r>
              <a:rPr lang="en-US" baseline="0" dirty="0" smtClean="0"/>
              <a:t>Note that “shippable” here doesn’t mean “good”</a:t>
            </a:r>
          </a:p>
          <a:p>
            <a:r>
              <a:rPr lang="en-US" baseline="0" dirty="0" smtClean="0"/>
              <a:t>Think of the worst game you’ve ever played, picture it.</a:t>
            </a:r>
          </a:p>
          <a:p>
            <a:r>
              <a:rPr lang="en-US" baseline="0" dirty="0" smtClean="0"/>
              <a:t>Get your game to that level first.</a:t>
            </a:r>
          </a:p>
          <a:p>
            <a:r>
              <a:rPr lang="en-US" baseline="0" dirty="0" smtClean="0"/>
              <a:t>Then work on making it better with every iteration.</a:t>
            </a:r>
          </a:p>
          <a:p>
            <a:r>
              <a:rPr lang="en-US" baseline="0" dirty="0" smtClean="0"/>
              <a:t>Why? Three reasons:</a:t>
            </a:r>
          </a:p>
          <a:p>
            <a:pPr marL="228600" indent="-228600">
              <a:buAutoNum type="arabicParenBoth"/>
            </a:pPr>
            <a:r>
              <a:rPr lang="en-US" baseline="0" dirty="0" smtClean="0"/>
              <a:t>Once you have something shippable you’ve done most of the “not fun” hard work and you can focus on the fun part again</a:t>
            </a:r>
          </a:p>
          <a:p>
            <a:pPr marL="228600" indent="-228600">
              <a:buAutoNum type="arabicParenBoth"/>
            </a:pPr>
            <a:r>
              <a:rPr lang="en-US" baseline="0" dirty="0" smtClean="0"/>
              <a:t>Worst case scenario if you have to release the game before you’re happy with it, at least you can release “something”</a:t>
            </a:r>
          </a:p>
          <a:p>
            <a:pPr marL="228600" indent="-228600">
              <a:buAutoNum type="arabicParenBoth"/>
            </a:pPr>
            <a:r>
              <a:rPr lang="en-US" baseline="0" dirty="0" smtClean="0"/>
              <a:t>You can learn a lot from your first crappy shippable, what works, what doesn’t, what people like and don’t like &lt;= this is extremely useful</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24</a:t>
            </a:fld>
            <a:endParaRPr lang="en-US"/>
          </a:p>
        </p:txBody>
      </p:sp>
    </p:spTree>
    <p:extLst>
      <p:ext uri="{BB962C8B-B14F-4D97-AF65-F5344CB8AC3E}">
        <p14:creationId xmlns:p14="http://schemas.microsoft.com/office/powerpoint/2010/main" val="1755118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concept from book</a:t>
            </a:r>
            <a:r>
              <a:rPr lang="en-US" baseline="0" dirty="0" smtClean="0"/>
              <a:t> writing</a:t>
            </a:r>
          </a:p>
          <a:p>
            <a:r>
              <a:rPr lang="en-US" baseline="0" dirty="0" smtClean="0"/>
              <a:t>Don’t get attached to ideas, you may have to kill your darling ideas to meet your goals (time, budget, etc.)</a:t>
            </a:r>
          </a:p>
          <a:p>
            <a:r>
              <a:rPr lang="en-US" baseline="0" dirty="0" smtClean="0"/>
              <a:t>Be smart about cutting things that won’t matter in the grand scheme of things and can save you time</a:t>
            </a:r>
          </a:p>
          <a:p>
            <a:r>
              <a:rPr lang="en-US" baseline="0" dirty="0" smtClean="0"/>
              <a:t>Be smart about keeping what you think will make a noticeable difference in your game</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25</a:t>
            </a:fld>
            <a:endParaRPr lang="en-US"/>
          </a:p>
        </p:txBody>
      </p:sp>
    </p:spTree>
    <p:extLst>
      <p:ext uri="{BB962C8B-B14F-4D97-AF65-F5344CB8AC3E}">
        <p14:creationId xmlns:p14="http://schemas.microsoft.com/office/powerpoint/2010/main" val="2055560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you are ready to create the bulk</a:t>
            </a:r>
            <a:r>
              <a:rPr lang="en-US" baseline="0" dirty="0" smtClean="0"/>
              <a:t> of your assets.</a:t>
            </a:r>
          </a:p>
          <a:p>
            <a:r>
              <a:rPr lang="en-US" baseline="0" dirty="0" smtClean="0"/>
              <a:t>The good news is by this point you’ve already done all the hard work of planning and figuring things out.</a:t>
            </a:r>
          </a:p>
          <a:p>
            <a:r>
              <a:rPr lang="en-US" baseline="0" dirty="0" smtClean="0"/>
              <a:t>What remains is just executing on your plan.</a:t>
            </a:r>
          </a:p>
          <a:p>
            <a:r>
              <a:rPr lang="en-US" baseline="0" dirty="0" smtClean="0"/>
              <a:t>This is where you can trade FAST for GOOD because you know what you’re making and getting it done fast is less important than making it GOOD.</a:t>
            </a:r>
          </a:p>
          <a:p>
            <a:r>
              <a:rPr lang="en-US" baseline="0" dirty="0" smtClean="0"/>
              <a:t>This is assuming you’re still working with a low budget and CHEAP is a requirement.</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26</a:t>
            </a:fld>
            <a:endParaRPr lang="en-US"/>
          </a:p>
        </p:txBody>
      </p:sp>
    </p:spTree>
    <p:extLst>
      <p:ext uri="{BB962C8B-B14F-4D97-AF65-F5344CB8AC3E}">
        <p14:creationId xmlns:p14="http://schemas.microsoft.com/office/powerpoint/2010/main" val="3430881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quick note on levels:</a:t>
            </a:r>
            <a:r>
              <a:rPr lang="en-US" baseline="0" dirty="0" smtClean="0"/>
              <a:t> we knew we wanted 128 levels in the game and creating that many levels is difficult.</a:t>
            </a:r>
          </a:p>
          <a:p>
            <a:r>
              <a:rPr lang="en-US" baseline="0" dirty="0" smtClean="0"/>
              <a:t>The key to creating that much content is realizing that not all of your content with be great, especially not on the first try.</a:t>
            </a:r>
          </a:p>
          <a:p>
            <a:r>
              <a:rPr lang="en-US" baseline="0" dirty="0" smtClean="0"/>
              <a:t>Creating levels is time consuming (towards the end we could make one level from idea to tuning in 1hr, so at best we would spend a minimum of 128hrs just on levels)</a:t>
            </a:r>
          </a:p>
          <a:p>
            <a:r>
              <a:rPr lang="en-US" baseline="0" dirty="0" smtClean="0"/>
              <a:t>You’re eventually going to run out of ideas as well so use everything we’ve talked about up to this point, sit down and just slap tiles together quick and dirty, then iterate.</a:t>
            </a:r>
          </a:p>
          <a:p>
            <a:r>
              <a:rPr lang="en-US" baseline="0" dirty="0" smtClean="0"/>
              <a:t>Don’t expect to make a genius level every time without effort, slow and steady wins the race.</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27</a:t>
            </a:fld>
            <a:endParaRPr lang="en-US"/>
          </a:p>
        </p:txBody>
      </p:sp>
    </p:spTree>
    <p:extLst>
      <p:ext uri="{BB962C8B-B14F-4D97-AF65-F5344CB8AC3E}">
        <p14:creationId xmlns:p14="http://schemas.microsoft.com/office/powerpoint/2010/main" val="3114954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28</a:t>
            </a:fld>
            <a:endParaRPr lang="en-US"/>
          </a:p>
        </p:txBody>
      </p:sp>
    </p:spTree>
    <p:extLst>
      <p:ext uri="{BB962C8B-B14F-4D97-AF65-F5344CB8AC3E}">
        <p14:creationId xmlns:p14="http://schemas.microsoft.com/office/powerpoint/2010/main" val="2775085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Marketing is as</a:t>
            </a:r>
            <a:r>
              <a:rPr lang="en-US" baseline="0" dirty="0" smtClean="0"/>
              <a:t> much a part of making a game than anything else.</a:t>
            </a:r>
          </a:p>
          <a:p>
            <a:r>
              <a:rPr lang="en-US" baseline="0" dirty="0" smtClean="0"/>
              <a:t>It must be part of your plan from the very beginning.</a:t>
            </a:r>
          </a:p>
          <a:p>
            <a:r>
              <a:rPr lang="en-US" baseline="0" dirty="0" smtClean="0"/>
              <a:t>Marketing is </a:t>
            </a:r>
            <a:r>
              <a:rPr lang="en-US" b="1" baseline="0" dirty="0" smtClean="0"/>
              <a:t>very</a:t>
            </a:r>
            <a:r>
              <a:rPr lang="en-US" baseline="0" dirty="0" smtClean="0"/>
              <a:t> time consuming and it’s hard to do when you’re already spending all your spare time making the game so plan for it.</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31</a:t>
            </a:fld>
            <a:endParaRPr lang="en-US"/>
          </a:p>
        </p:txBody>
      </p:sp>
    </p:spTree>
    <p:extLst>
      <p:ext uri="{BB962C8B-B14F-4D97-AF65-F5344CB8AC3E}">
        <p14:creationId xmlns:p14="http://schemas.microsoft.com/office/powerpoint/2010/main" val="684679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Propaganda posters to use on</a:t>
            </a:r>
            <a:r>
              <a:rPr lang="en-US" baseline="0" dirty="0" smtClean="0"/>
              <a:t> social media.</a:t>
            </a:r>
          </a:p>
          <a:p>
            <a:r>
              <a:rPr lang="en-US" baseline="0" dirty="0" smtClean="0"/>
              <a:t>Also make awesome prints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32</a:t>
            </a:fld>
            <a:endParaRPr lang="en-US"/>
          </a:p>
        </p:txBody>
      </p:sp>
    </p:spTree>
    <p:extLst>
      <p:ext uri="{BB962C8B-B14F-4D97-AF65-F5344CB8AC3E}">
        <p14:creationId xmlns:p14="http://schemas.microsoft.com/office/powerpoint/2010/main" val="1589248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Download the game</a:t>
            </a:r>
          </a:p>
          <a:p>
            <a:r>
              <a:rPr lang="en-US" dirty="0" smtClean="0"/>
              <a:t>iOS 	https://itunes.apple.com/us/app/sausage-bomber/id1106086912?mt=8</a:t>
            </a:r>
          </a:p>
          <a:p>
            <a:r>
              <a:rPr lang="en-US" dirty="0" smtClean="0"/>
              <a:t>Android: 	https://play.google.com/store/apps/details?id=com.katsu.sausagebomber1&amp;hl=en</a:t>
            </a:r>
          </a:p>
          <a:p>
            <a:r>
              <a:rPr lang="en-US" dirty="0" smtClean="0"/>
              <a:t>Amazon:	https://www.amazon.com/Katsu-Entertainment-Sausage-Bomber/dp/B01H5PHPU0/</a:t>
            </a:r>
          </a:p>
          <a:p>
            <a:r>
              <a:rPr lang="en-US" dirty="0" smtClean="0"/>
              <a:t>Get </a:t>
            </a:r>
            <a:r>
              <a:rPr lang="en-US" smtClean="0"/>
              <a:t>the t-shirts:</a:t>
            </a:r>
            <a:r>
              <a:rPr lang="en-US" dirty="0" smtClean="0"/>
              <a:t>	https://www.amazon.com/Sausage-Bomber-Vintage-Target-T-Shirt/dp/B01L5ZM9IO</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33</a:t>
            </a:fld>
            <a:endParaRPr lang="en-US"/>
          </a:p>
        </p:txBody>
      </p:sp>
    </p:spTree>
    <p:extLst>
      <p:ext uri="{BB962C8B-B14F-4D97-AF65-F5344CB8AC3E}">
        <p14:creationId xmlns:p14="http://schemas.microsoft.com/office/powerpoint/2010/main" val="49602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Katsu</a:t>
            </a:r>
            <a:r>
              <a:rPr lang="en-US" baseline="0" dirty="0" smtClean="0"/>
              <a:t> Entertainment has been around for about 3 years but we have worked on a lot of other games during our career.</a:t>
            </a:r>
          </a:p>
          <a:p>
            <a:r>
              <a:rPr lang="en-US" baseline="0" dirty="0" smtClean="0"/>
              <a:t>From AAA sports titles at Electronic Arts to mobile game using some of the largest brand in entertainment and gaming.</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4</a:t>
            </a:fld>
            <a:endParaRPr lang="en-US"/>
          </a:p>
        </p:txBody>
      </p:sp>
    </p:spTree>
    <p:extLst>
      <p:ext uri="{BB962C8B-B14F-4D97-AF65-F5344CB8AC3E}">
        <p14:creationId xmlns:p14="http://schemas.microsoft.com/office/powerpoint/2010/main" val="1590178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 Katsu Entertainment to develop Boulder Dash 30</a:t>
            </a:r>
            <a:r>
              <a:rPr lang="en-US" baseline="30000" dirty="0" smtClean="0"/>
              <a:t>th</a:t>
            </a:r>
            <a:r>
              <a:rPr lang="en-US" dirty="0" smtClean="0"/>
              <a:t> Anniversary</a:t>
            </a:r>
            <a:r>
              <a:rPr lang="en-US" baseline="0" dirty="0" smtClean="0"/>
              <a:t> edition with one of the original creators of the 1984 classic as work for hire.</a:t>
            </a:r>
          </a:p>
          <a:p>
            <a:r>
              <a:rPr lang="en-US" baseline="0" dirty="0" smtClean="0"/>
              <a:t>Since we just started we wanted to build our company portfolio and original IP.</a:t>
            </a:r>
          </a:p>
          <a:p>
            <a:r>
              <a:rPr lang="en-US" dirty="0" smtClean="0"/>
              <a:t>We had limited time (because we were working on Boulder Dash during the day)</a:t>
            </a:r>
          </a:p>
          <a:p>
            <a:r>
              <a:rPr lang="en-US" dirty="0" smtClean="0"/>
              <a:t>We had limited budget (because</a:t>
            </a:r>
            <a:r>
              <a:rPr lang="en-US" baseline="0" dirty="0" smtClean="0"/>
              <a:t> we were just starting as a company)</a:t>
            </a:r>
          </a:p>
          <a:p>
            <a:r>
              <a:rPr lang="en-US" baseline="0" dirty="0" smtClean="0"/>
              <a:t>We had a limited timeline (because we wanted to get the game out for the company)</a:t>
            </a:r>
          </a:p>
          <a:p>
            <a:r>
              <a:rPr lang="en-US" baseline="0" dirty="0" smtClean="0"/>
              <a:t>Building your own IP as an indie studio is the right thing to do but you have to be smart about it, you can’t jeopardize your revenue source for it.</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5</a:t>
            </a:fld>
            <a:endParaRPr lang="en-US"/>
          </a:p>
        </p:txBody>
      </p:sp>
    </p:spTree>
    <p:extLst>
      <p:ext uri="{BB962C8B-B14F-4D97-AF65-F5344CB8AC3E}">
        <p14:creationId xmlns:p14="http://schemas.microsoft.com/office/powerpoint/2010/main" val="196811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we</a:t>
            </a:r>
            <a:r>
              <a:rPr lang="en-US" baseline="0" dirty="0" smtClean="0"/>
              <a:t> get asked frequently: where did the idea for Sausage Bomber came from</a:t>
            </a:r>
          </a:p>
          <a:p>
            <a:r>
              <a:rPr lang="en-US" baseline="0" dirty="0" smtClean="0"/>
              <a:t>You’ve all probably heard of how Toy Story, Monsters Inc., Finding Nemo and Bugs Life were all invented during a lunch break by the founders of Pixar.</a:t>
            </a:r>
          </a:p>
          <a:p>
            <a:r>
              <a:rPr lang="en-US" baseline="0" dirty="0" smtClean="0"/>
              <a:t>My business partner Anthony </a:t>
            </a:r>
            <a:r>
              <a:rPr lang="en-US" baseline="0" dirty="0" err="1" smtClean="0"/>
              <a:t>Marinello</a:t>
            </a:r>
            <a:r>
              <a:rPr lang="en-US" baseline="0" dirty="0" smtClean="0"/>
              <a:t> was at dinner with some friends and were talking about the craziest game names they could think of.</a:t>
            </a:r>
          </a:p>
          <a:p>
            <a:r>
              <a:rPr lang="en-US" baseline="0" dirty="0" smtClean="0"/>
              <a:t>One of our friends said “sausage bomber”, Tony didn’t know what that game was but he knew we had to make it.</a:t>
            </a:r>
          </a:p>
          <a:p>
            <a:r>
              <a:rPr lang="en-US" baseline="0" dirty="0" smtClean="0"/>
              <a:t>I’ve been told no alcohol was involved but I wasn’t there…</a:t>
            </a:r>
          </a:p>
          <a:p>
            <a:r>
              <a:rPr lang="en-US" baseline="0" dirty="0" smtClean="0"/>
              <a:t>Point is there are no bad ideas.</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6</a:t>
            </a:fld>
            <a:endParaRPr lang="en-US"/>
          </a:p>
        </p:txBody>
      </p:sp>
    </p:spTree>
    <p:extLst>
      <p:ext uri="{BB962C8B-B14F-4D97-AF65-F5344CB8AC3E}">
        <p14:creationId xmlns:p14="http://schemas.microsoft.com/office/powerpoint/2010/main" val="1053833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point here</a:t>
            </a:r>
            <a:r>
              <a:rPr lang="en-US" baseline="0" dirty="0" smtClean="0"/>
              <a:t> is, just because you are developing something in your spare time doesn’t mean you shouldn’t have a deadline.</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7</a:t>
            </a:fld>
            <a:endParaRPr lang="en-US"/>
          </a:p>
        </p:txBody>
      </p:sp>
    </p:spTree>
    <p:extLst>
      <p:ext uri="{BB962C8B-B14F-4D97-AF65-F5344CB8AC3E}">
        <p14:creationId xmlns:p14="http://schemas.microsoft.com/office/powerpoint/2010/main" val="3493208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cheap and fast: you can only have two at a time in any creative endeavor.</a:t>
            </a:r>
          </a:p>
          <a:p>
            <a:r>
              <a:rPr lang="en-US" dirty="0" smtClean="0"/>
              <a:t>In our case we</a:t>
            </a:r>
            <a:r>
              <a:rPr lang="en-US" baseline="0" dirty="0" smtClean="0"/>
              <a:t> wanted all three to meet our business goals.</a:t>
            </a:r>
          </a:p>
          <a:p>
            <a:r>
              <a:rPr lang="en-US" baseline="0" dirty="0" smtClean="0"/>
              <a:t>The key is you do not need all three at once. Depending on where you are in the development cycle, focus on the two you need at that moment.</a:t>
            </a:r>
          </a:p>
          <a:p>
            <a:r>
              <a:rPr lang="en-US" baseline="0" dirty="0" smtClean="0"/>
              <a:t>Working with a limited budget (especially a low budget) sucks, so make sure you have a budget so you don’t waste the little resources you actually have.</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9</a:t>
            </a:fld>
            <a:endParaRPr lang="en-US"/>
          </a:p>
        </p:txBody>
      </p:sp>
    </p:spTree>
    <p:extLst>
      <p:ext uri="{BB962C8B-B14F-4D97-AF65-F5344CB8AC3E}">
        <p14:creationId xmlns:p14="http://schemas.microsoft.com/office/powerpoint/2010/main" val="81505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thing was</a:t>
            </a:r>
            <a:r>
              <a:rPr lang="en-US" baseline="0" dirty="0" smtClean="0"/>
              <a:t> to get to playable as quickly as possible to figure out what we didn’t know.</a:t>
            </a:r>
          </a:p>
          <a:p>
            <a:r>
              <a:rPr lang="en-US" baseline="0" dirty="0" smtClean="0"/>
              <a:t>This was done in one weekend and the goal was to prove or disprove the idea quickly.</a:t>
            </a:r>
          </a:p>
          <a:p>
            <a:r>
              <a:rPr lang="en-US" baseline="0" dirty="0" smtClean="0"/>
              <a:t>We grabbed placeholder images from a google search and created a quick and dirty prototype of dropping sausages from a plane.</a:t>
            </a:r>
          </a:p>
          <a:p>
            <a:r>
              <a:rPr lang="en-US" baseline="0" dirty="0" smtClean="0"/>
              <a:t>Not really a game but it told us that dropping sausages from a side scrolling plane and trying to hit crates was fun.</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10</a:t>
            </a:fld>
            <a:endParaRPr lang="en-US"/>
          </a:p>
        </p:txBody>
      </p:sp>
    </p:spTree>
    <p:extLst>
      <p:ext uri="{BB962C8B-B14F-4D97-AF65-F5344CB8AC3E}">
        <p14:creationId xmlns:p14="http://schemas.microsoft.com/office/powerpoint/2010/main" val="1322898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turned</a:t>
            </a:r>
            <a:r>
              <a:rPr lang="en-US" baseline="0" dirty="0" smtClean="0"/>
              <a:t> the prototype into an actual playable.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knew we had limited resources so we needed to keep things stupid simple (KISS) to have a chance to finish in our timeline.</a:t>
            </a:r>
          </a:p>
          <a:p>
            <a:r>
              <a:rPr lang="en-US" baseline="0" dirty="0" smtClean="0"/>
              <a:t>Still working loose and using placeholders: the goal was nailing the game mechanics.</a:t>
            </a:r>
          </a:p>
          <a:p>
            <a:r>
              <a:rPr lang="en-US" dirty="0" smtClean="0"/>
              <a:t>At this point you’re working on your foundations, focus on making them solid, not pretty.</a:t>
            </a:r>
            <a:endParaRPr lang="en-US" dirty="0"/>
          </a:p>
        </p:txBody>
      </p:sp>
      <p:sp>
        <p:nvSpPr>
          <p:cNvPr id="4" name="Slide Number Placeholder 3"/>
          <p:cNvSpPr>
            <a:spLocks noGrp="1"/>
          </p:cNvSpPr>
          <p:nvPr>
            <p:ph type="sldNum" sz="quarter" idx="10"/>
          </p:nvPr>
        </p:nvSpPr>
        <p:spPr/>
        <p:txBody>
          <a:bodyPr/>
          <a:lstStyle/>
          <a:p>
            <a:fld id="{6A82BC1A-A9B7-4BC9-96A2-3C61AC1072B0}" type="slidenum">
              <a:rPr lang="en-US" smtClean="0"/>
              <a:t>11</a:t>
            </a:fld>
            <a:endParaRPr lang="en-US"/>
          </a:p>
        </p:txBody>
      </p:sp>
    </p:spTree>
    <p:extLst>
      <p:ext uri="{BB962C8B-B14F-4D97-AF65-F5344CB8AC3E}">
        <p14:creationId xmlns:p14="http://schemas.microsoft.com/office/powerpoint/2010/main" val="3396507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DB7A76-EAC6-4088-BF04-3C874F46BEC6}"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292000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DB7A76-EAC6-4088-BF04-3C874F46BEC6}"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407179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DB7A76-EAC6-4088-BF04-3C874F46BEC6}"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419819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392690"/>
            <a:ext cx="8791575" cy="123825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DB7A76-EAC6-4088-BF04-3C874F46BEC6}"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210342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DB7A76-EAC6-4088-BF04-3C874F46BEC6}"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203134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392690"/>
            <a:ext cx="8791575" cy="123825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DB7A76-EAC6-4088-BF04-3C874F46BEC6}"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235597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DB7A76-EAC6-4088-BF04-3C874F46BEC6}" type="datetimeFigureOut">
              <a:rPr lang="en-US" smtClean="0"/>
              <a:t>4/24/2017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23318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392690"/>
            <a:ext cx="8791575" cy="123825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DB7A76-EAC6-4088-BF04-3C874F46BEC6}" type="datetimeFigureOut">
              <a:rPr lang="en-US" smtClean="0"/>
              <a:t>4/24/2017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296562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B7A76-EAC6-4088-BF04-3C874F46BEC6}" type="datetimeFigureOut">
              <a:rPr lang="en-US" smtClean="0"/>
              <a:t>4/24/2017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273213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B7A76-EAC6-4088-BF04-3C874F46BEC6}"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12867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B7A76-EAC6-4088-BF04-3C874F46BEC6}"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9853D-9EB4-451D-B684-91F2046ABF4B}" type="slidenum">
              <a:rPr lang="en-US" smtClean="0"/>
              <a:t>‹#›</a:t>
            </a:fld>
            <a:endParaRPr lang="en-US"/>
          </a:p>
        </p:txBody>
      </p:sp>
    </p:spTree>
    <p:extLst>
      <p:ext uri="{BB962C8B-B14F-4D97-AF65-F5344CB8AC3E}">
        <p14:creationId xmlns:p14="http://schemas.microsoft.com/office/powerpoint/2010/main" val="388245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96581" y="6214152"/>
            <a:ext cx="2503055" cy="61354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B7A76-EAC6-4088-BF04-3C874F46BEC6}" type="datetimeFigureOut">
              <a:rPr lang="en-US" smtClean="0"/>
              <a:t>4/24/2017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9853D-9EB4-451D-B684-91F2046ABF4B}" type="slidenum">
              <a:rPr lang="en-US" smtClean="0"/>
              <a:t>‹#›</a:t>
            </a:fld>
            <a:endParaRPr lang="en-US"/>
          </a:p>
        </p:txBody>
      </p:sp>
    </p:spTree>
    <p:extLst>
      <p:ext uri="{BB962C8B-B14F-4D97-AF65-F5344CB8AC3E}">
        <p14:creationId xmlns:p14="http://schemas.microsoft.com/office/powerpoint/2010/main" val="1624235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kern="1200">
          <a:solidFill>
            <a:schemeClr val="tx1"/>
          </a:solidFill>
          <a:latin typeface="Public Gothic Federal" panose="0200050603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png"/><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00.png"/><Relationship Id="rId4" Type="http://schemas.openxmlformats.org/officeDocument/2006/relationships/image" Target="../media/image9.png"/><Relationship Id="rId9"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r="13522"/>
          <a:stretch/>
        </p:blipFill>
        <p:spPr>
          <a:xfrm>
            <a:off x="-1" y="1311374"/>
            <a:ext cx="12231402" cy="4714631"/>
          </a:xfrm>
          <a:prstGeom prst="rect">
            <a:avLst/>
          </a:prstGeom>
          <a:effectLst>
            <a:softEdge rad="139700"/>
          </a:effectLst>
        </p:spPr>
      </p:pic>
      <p:sp>
        <p:nvSpPr>
          <p:cNvPr id="2" name="Title 1"/>
          <p:cNvSpPr>
            <a:spLocks noGrp="1"/>
          </p:cNvSpPr>
          <p:nvPr>
            <p:ph type="title"/>
          </p:nvPr>
        </p:nvSpPr>
        <p:spPr>
          <a:xfrm>
            <a:off x="4282660" y="365125"/>
            <a:ext cx="7071140" cy="1325563"/>
          </a:xfrm>
        </p:spPr>
        <p:txBody>
          <a:bodyPr anchor="ctr">
            <a:noAutofit/>
          </a:bodyPr>
          <a:lstStyle/>
          <a:p>
            <a:r>
              <a:rPr lang="en-US" sz="4800" dirty="0" smtClean="0">
                <a:latin typeface="Public Gothic Federal" panose="02000506030000020004" pitchFamily="50" charset="0"/>
              </a:rPr>
              <a:t>THE RECIPE</a:t>
            </a:r>
            <a:endParaRPr lang="en-US" sz="4800" dirty="0">
              <a:latin typeface="Public Gothic Federal" panose="02000506030000020004" pitchFamily="50" charset="0"/>
            </a:endParaRPr>
          </a:p>
        </p:txBody>
      </p:sp>
      <p:grpSp>
        <p:nvGrpSpPr>
          <p:cNvPr id="5" name="Group 4"/>
          <p:cNvGrpSpPr/>
          <p:nvPr/>
        </p:nvGrpSpPr>
        <p:grpSpPr>
          <a:xfrm>
            <a:off x="233918" y="170567"/>
            <a:ext cx="3977862" cy="2258311"/>
            <a:chOff x="-15462" y="96679"/>
            <a:chExt cx="3977862" cy="2258311"/>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18" y="96679"/>
              <a:ext cx="3851564" cy="91761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62" y="934122"/>
              <a:ext cx="3960249" cy="1408176"/>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946049"/>
              <a:ext cx="3962400" cy="1408941"/>
            </a:xfrm>
            <a:prstGeom prst="rect">
              <a:avLst/>
            </a:prstGeom>
          </p:spPr>
        </p:pic>
      </p:grpSp>
      <p:grpSp>
        <p:nvGrpSpPr>
          <p:cNvPr id="20" name="Group 19"/>
          <p:cNvGrpSpPr/>
          <p:nvPr/>
        </p:nvGrpSpPr>
        <p:grpSpPr>
          <a:xfrm>
            <a:off x="116435" y="6074035"/>
            <a:ext cx="7536147" cy="719237"/>
            <a:chOff x="228573" y="6074035"/>
            <a:chExt cx="7536147" cy="719237"/>
          </a:xfrm>
        </p:grpSpPr>
        <p:grpSp>
          <p:nvGrpSpPr>
            <p:cNvPr id="21" name="Group 20"/>
            <p:cNvGrpSpPr/>
            <p:nvPr/>
          </p:nvGrpSpPr>
          <p:grpSpPr>
            <a:xfrm>
              <a:off x="228573" y="6074035"/>
              <a:ext cx="7536147" cy="719237"/>
              <a:chOff x="228573" y="6147925"/>
              <a:chExt cx="7536147" cy="719237"/>
            </a:xfrm>
          </p:grpSpPr>
          <p:pic>
            <p:nvPicPr>
              <p:cNvPr id="23" name="Picture 2" descr="Image result for facebook ico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62482" y="619449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8573" y="6164654"/>
                <a:ext cx="274320" cy="274320"/>
              </a:xfrm>
              <a:prstGeom prst="rect">
                <a:avLst/>
              </a:prstGeom>
            </p:spPr>
          </p:pic>
          <p:pic>
            <p:nvPicPr>
              <p:cNvPr id="25" name="Picture 2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244632" y="6212684"/>
                <a:ext cx="281018" cy="274320"/>
              </a:xfrm>
              <a:prstGeom prst="rect">
                <a:avLst/>
              </a:prstGeom>
            </p:spPr>
          </p:pic>
          <p:sp>
            <p:nvSpPr>
              <p:cNvPr id="26" name="TextBox 25"/>
              <p:cNvSpPr txBox="1"/>
              <p:nvPr/>
            </p:nvSpPr>
            <p:spPr>
              <a:xfrm>
                <a:off x="5590214" y="6190053"/>
                <a:ext cx="2174506" cy="369332"/>
              </a:xfrm>
              <a:prstGeom prst="rect">
                <a:avLst/>
              </a:prstGeom>
              <a:noFill/>
            </p:spPr>
            <p:txBody>
              <a:bodyPr wrap="none" rtlCol="0">
                <a:spAutoFit/>
              </a:bodyPr>
              <a:lstStyle/>
              <a:p>
                <a:r>
                  <a:rPr lang="en-US" u="sng" dirty="0" err="1" smtClean="0"/>
                  <a:t>Katsu_entertainment</a:t>
                </a:r>
                <a:endParaRPr lang="en-US" u="sng" dirty="0"/>
              </a:p>
            </p:txBody>
          </p:sp>
          <p:sp>
            <p:nvSpPr>
              <p:cNvPr id="27" name="TextBox 26"/>
              <p:cNvSpPr txBox="1"/>
              <p:nvPr/>
            </p:nvSpPr>
            <p:spPr>
              <a:xfrm>
                <a:off x="3036802" y="6164654"/>
                <a:ext cx="2055884" cy="369332"/>
              </a:xfrm>
              <a:prstGeom prst="rect">
                <a:avLst/>
              </a:prstGeom>
              <a:noFill/>
            </p:spPr>
            <p:txBody>
              <a:bodyPr wrap="none" rtlCol="0">
                <a:spAutoFit/>
              </a:bodyPr>
              <a:lstStyle/>
              <a:p>
                <a:r>
                  <a:rPr lang="en-US" u="sng" dirty="0" err="1" smtClean="0"/>
                  <a:t>KatsuEntertainment</a:t>
                </a:r>
                <a:endParaRPr lang="en-US" u="sng" dirty="0"/>
              </a:p>
            </p:txBody>
          </p:sp>
          <p:sp>
            <p:nvSpPr>
              <p:cNvPr id="28" name="TextBox 27"/>
              <p:cNvSpPr txBox="1"/>
              <p:nvPr/>
            </p:nvSpPr>
            <p:spPr>
              <a:xfrm>
                <a:off x="502893" y="6147925"/>
                <a:ext cx="1550874" cy="369332"/>
              </a:xfrm>
              <a:prstGeom prst="rect">
                <a:avLst/>
              </a:prstGeom>
              <a:noFill/>
            </p:spPr>
            <p:txBody>
              <a:bodyPr wrap="none" rtlCol="0">
                <a:spAutoFit/>
              </a:bodyPr>
              <a:lstStyle/>
              <a:p>
                <a:r>
                  <a:rPr lang="en-US" u="sng" dirty="0" smtClean="0"/>
                  <a:t>@</a:t>
                </a:r>
                <a:r>
                  <a:rPr lang="en-US" u="sng" dirty="0" err="1" smtClean="0"/>
                  <a:t>KatsuGames</a:t>
                </a:r>
                <a:endParaRPr lang="en-US" u="sng" dirty="0"/>
              </a:p>
            </p:txBody>
          </p:sp>
          <p:sp>
            <p:nvSpPr>
              <p:cNvPr id="29" name="TextBox 28"/>
              <p:cNvSpPr txBox="1"/>
              <p:nvPr/>
            </p:nvSpPr>
            <p:spPr>
              <a:xfrm>
                <a:off x="502893" y="6487004"/>
                <a:ext cx="1915011" cy="369332"/>
              </a:xfrm>
              <a:prstGeom prst="rect">
                <a:avLst/>
              </a:prstGeom>
              <a:noFill/>
            </p:spPr>
            <p:txBody>
              <a:bodyPr wrap="none" rtlCol="0">
                <a:spAutoFit/>
              </a:bodyPr>
              <a:lstStyle/>
              <a:p>
                <a:r>
                  <a:rPr lang="en-US" u="sng" dirty="0" smtClean="0"/>
                  <a:t>@</a:t>
                </a:r>
                <a:r>
                  <a:rPr lang="en-US" u="sng" dirty="0" err="1" smtClean="0"/>
                  <a:t>StephaneImbert</a:t>
                </a:r>
                <a:endParaRPr lang="en-US" u="sng" dirty="0"/>
              </a:p>
            </p:txBody>
          </p:sp>
          <p:pic>
            <p:nvPicPr>
              <p:cNvPr id="30" name="Picture 2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8573" y="6487004"/>
                <a:ext cx="274320" cy="274320"/>
              </a:xfrm>
              <a:prstGeom prst="rect">
                <a:avLst/>
              </a:prstGeom>
            </p:spPr>
          </p:pic>
          <p:sp>
            <p:nvSpPr>
              <p:cNvPr id="31" name="TextBox 30"/>
              <p:cNvSpPr txBox="1"/>
              <p:nvPr/>
            </p:nvSpPr>
            <p:spPr>
              <a:xfrm>
                <a:off x="3045862" y="6497830"/>
                <a:ext cx="2286588" cy="369332"/>
              </a:xfrm>
              <a:prstGeom prst="rect">
                <a:avLst/>
              </a:prstGeom>
              <a:noFill/>
            </p:spPr>
            <p:txBody>
              <a:bodyPr wrap="none" rtlCol="0">
                <a:spAutoFit/>
              </a:bodyPr>
              <a:lstStyle/>
              <a:p>
                <a:r>
                  <a:rPr lang="en-US" u="sng" dirty="0" smtClean="0"/>
                  <a:t>www.katsugames.com</a:t>
                </a:r>
                <a:endParaRPr lang="en-US" u="sng" dirty="0"/>
              </a:p>
            </p:txBody>
          </p:sp>
        </p:grpSp>
        <p:pic>
          <p:nvPicPr>
            <p:cNvPr id="22" name="Picture 14" descr="Related image"/>
            <p:cNvPicPr>
              <a:picLocks noChangeAspect="1" noChangeArrowheads="1"/>
            </p:cNvPicPr>
            <p:nvPr/>
          </p:nvPicPr>
          <p:blipFill>
            <a:blip r:embed="rId10"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771542" y="6484823"/>
              <a:ext cx="274320" cy="2743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02149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Taste of Greatness</a:t>
            </a:r>
            <a:endParaRPr lang="en-US" dirty="0"/>
          </a:p>
        </p:txBody>
      </p:sp>
      <p:sp>
        <p:nvSpPr>
          <p:cNvPr id="3" name="Content Placeholder 2"/>
          <p:cNvSpPr>
            <a:spLocks noGrp="1"/>
          </p:cNvSpPr>
          <p:nvPr>
            <p:ph sz="half" idx="1"/>
          </p:nvPr>
        </p:nvSpPr>
        <p:spPr>
          <a:xfrm>
            <a:off x="838200" y="1834861"/>
            <a:ext cx="5181600" cy="4351338"/>
          </a:xfrm>
        </p:spPr>
        <p:txBody>
          <a:bodyPr/>
          <a:lstStyle/>
          <a:p>
            <a:r>
              <a:rPr lang="en-US" dirty="0" smtClean="0"/>
              <a:t>First playable</a:t>
            </a:r>
          </a:p>
          <a:p>
            <a:r>
              <a:rPr lang="en-US" dirty="0" smtClean="0"/>
              <a:t>Super quick turnaround</a:t>
            </a:r>
          </a:p>
          <a:p>
            <a:r>
              <a:rPr lang="en-US" dirty="0"/>
              <a:t>Placeholder </a:t>
            </a:r>
            <a:r>
              <a:rPr lang="en-US" dirty="0" smtClean="0"/>
              <a:t>everything</a:t>
            </a:r>
          </a:p>
          <a:p>
            <a:r>
              <a:rPr lang="en-US" dirty="0" smtClean="0"/>
              <a:t>Unlimited sausages</a:t>
            </a:r>
          </a:p>
          <a:p>
            <a:r>
              <a:rPr lang="en-US" dirty="0" smtClean="0"/>
              <a:t>Dropping sausages is funny</a:t>
            </a:r>
          </a:p>
          <a:p>
            <a:r>
              <a:rPr lang="en-US" dirty="0" smtClean="0"/>
              <a:t>Ok, we have something there</a:t>
            </a:r>
          </a:p>
          <a:p>
            <a:endParaRPr lang="en-US" dirty="0"/>
          </a:p>
        </p:txBody>
      </p:sp>
      <p:pic>
        <p:nvPicPr>
          <p:cNvPr id="5"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543969"/>
            <a:ext cx="5181600" cy="2914650"/>
          </a:xfrm>
          <a:effectLst>
            <a:softEdge rad="190500"/>
          </a:effectLst>
        </p:spPr>
      </p:pic>
      <p:grpSp>
        <p:nvGrpSpPr>
          <p:cNvPr id="12" name="Group 11"/>
          <p:cNvGrpSpPr/>
          <p:nvPr/>
        </p:nvGrpSpPr>
        <p:grpSpPr>
          <a:xfrm>
            <a:off x="602741" y="5798801"/>
            <a:ext cx="8768589" cy="1041947"/>
            <a:chOff x="602741" y="5798801"/>
            <a:chExt cx="8768589" cy="1041947"/>
          </a:xfrm>
        </p:grpSpPr>
        <p:grpSp>
          <p:nvGrpSpPr>
            <p:cNvPr id="6" name="Group 5"/>
            <p:cNvGrpSpPr/>
            <p:nvPr/>
          </p:nvGrpSpPr>
          <p:grpSpPr>
            <a:xfrm>
              <a:off x="602741" y="5819985"/>
              <a:ext cx="8768589" cy="1020763"/>
              <a:chOff x="300819" y="5837237"/>
              <a:chExt cx="8768589" cy="1020763"/>
            </a:xfrm>
          </p:grpSpPr>
          <p:sp>
            <p:nvSpPr>
              <p:cNvPr id="7" name="Rectangle 6"/>
              <p:cNvSpPr/>
              <p:nvPr/>
            </p:nvSpPr>
            <p:spPr>
              <a:xfrm flipH="1">
                <a:off x="300819" y="5837237"/>
                <a:ext cx="8308343" cy="949325"/>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383945" y="5911273"/>
                <a:ext cx="8121700" cy="803563"/>
              </a:xfrm>
              <a:prstGeom prst="rect">
                <a:avLst/>
              </a:prstGeom>
              <a:solidFill>
                <a:srgbClr val="DDA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8328436" y="6117028"/>
                <a:ext cx="740972" cy="740972"/>
              </a:xfrm>
              <a:prstGeom prst="rect">
                <a:avLst/>
              </a:prstGeom>
            </p:spPr>
          </p:pic>
          <p:sp>
            <p:nvSpPr>
              <p:cNvPr id="10" name="Rectangle 9"/>
              <p:cNvSpPr/>
              <p:nvPr/>
            </p:nvSpPr>
            <p:spPr>
              <a:xfrm flipH="1">
                <a:off x="448600" y="5965464"/>
                <a:ext cx="7979407" cy="693953"/>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latin typeface="Public Gothic Federal" panose="02000506030000020004" pitchFamily="50" charset="0"/>
                  </a:rPr>
                  <a:t>Get to playable a.s.a.p.</a:t>
                </a:r>
                <a:endParaRPr lang="en-US" sz="3200" dirty="0">
                  <a:solidFill>
                    <a:srgbClr val="C00000"/>
                  </a:solidFill>
                  <a:latin typeface="Public Gothic Federal" panose="02000506030000020004" pitchFamily="50" charset="0"/>
                </a:endParaRPr>
              </a:p>
            </p:txBody>
          </p:sp>
        </p:gr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5798801"/>
              <a:ext cx="934186" cy="934186"/>
            </a:xfrm>
            <a:prstGeom prst="rect">
              <a:avLst/>
            </a:prstGeom>
          </p:spPr>
        </p:pic>
      </p:grpSp>
      <p:grpSp>
        <p:nvGrpSpPr>
          <p:cNvPr id="13" name="Group 12"/>
          <p:cNvGrpSpPr/>
          <p:nvPr/>
        </p:nvGrpSpPr>
        <p:grpSpPr>
          <a:xfrm>
            <a:off x="10612582" y="325331"/>
            <a:ext cx="1299951" cy="1194665"/>
            <a:chOff x="7477876" y="2186195"/>
            <a:chExt cx="3648363" cy="3498853"/>
          </a:xfrm>
        </p:grpSpPr>
        <p:sp>
          <p:nvSpPr>
            <p:cNvPr id="14" name="Hexagon 13"/>
            <p:cNvSpPr/>
            <p:nvPr/>
          </p:nvSpPr>
          <p:spPr>
            <a:xfrm rot="5400000">
              <a:off x="8348263" y="2261496"/>
              <a:ext cx="1905511" cy="1754909"/>
            </a:xfrm>
            <a:prstGeom prst="hexagon">
              <a:avLst/>
            </a:prstGeom>
            <a:noFill/>
            <a:ln>
              <a:solidFill>
                <a:schemeClr val="accent6"/>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15" name="Hexagon 14"/>
            <p:cNvSpPr/>
            <p:nvPr/>
          </p:nvSpPr>
          <p:spPr>
            <a:xfrm rot="5400000">
              <a:off x="9296029" y="3831682"/>
              <a:ext cx="1905511" cy="1754909"/>
            </a:xfrm>
            <a:prstGeom prst="hexagon">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sp>
          <p:nvSpPr>
            <p:cNvPr id="16" name="Hexagon 15"/>
            <p:cNvSpPr/>
            <p:nvPr/>
          </p:nvSpPr>
          <p:spPr>
            <a:xfrm rot="5400000">
              <a:off x="7402575" y="3854838"/>
              <a:ext cx="1905511" cy="17549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grpSp>
    </p:spTree>
    <p:extLst>
      <p:ext uri="{BB962C8B-B14F-4D97-AF65-F5344CB8AC3E}">
        <p14:creationId xmlns:p14="http://schemas.microsoft.com/office/powerpoint/2010/main" val="789317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playable</a:t>
            </a:r>
            <a:endParaRPr lang="en-US" dirty="0"/>
          </a:p>
        </p:txBody>
      </p:sp>
      <p:sp>
        <p:nvSpPr>
          <p:cNvPr id="3" name="Content Placeholder 2"/>
          <p:cNvSpPr>
            <a:spLocks noGrp="1"/>
          </p:cNvSpPr>
          <p:nvPr>
            <p:ph sz="half" idx="1"/>
          </p:nvPr>
        </p:nvSpPr>
        <p:spPr/>
        <p:txBody>
          <a:bodyPr/>
          <a:lstStyle/>
          <a:p>
            <a:r>
              <a:rPr lang="en-US" dirty="0" smtClean="0"/>
              <a:t>Keep it loose</a:t>
            </a:r>
          </a:p>
          <a:p>
            <a:r>
              <a:rPr lang="en-US" dirty="0" smtClean="0"/>
              <a:t>Keep It Stupid Simple (KISS)</a:t>
            </a:r>
          </a:p>
          <a:p>
            <a:r>
              <a:rPr lang="en-US" dirty="0" smtClean="0"/>
              <a:t>Keep with placeholders</a:t>
            </a:r>
          </a:p>
          <a:p>
            <a:r>
              <a:rPr lang="en-US" dirty="0" smtClean="0"/>
              <a:t>Nail down your mechanics</a:t>
            </a:r>
          </a:p>
          <a:p>
            <a:r>
              <a:rPr lang="en-US" dirty="0" smtClean="0"/>
              <a:t>Don’t pretty up your foundations</a:t>
            </a:r>
            <a:endParaRPr lang="en-US" dirty="0"/>
          </a:p>
        </p:txBody>
      </p:sp>
      <p:pic>
        <p:nvPicPr>
          <p:cNvPr id="5"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732016"/>
            <a:ext cx="5181600" cy="2414198"/>
          </a:xfrm>
          <a:prstGeom prst="rect">
            <a:avLst/>
          </a:prstGeom>
          <a:effectLst>
            <a:softEdge rad="127000"/>
          </a:effectLst>
        </p:spPr>
      </p:pic>
      <p:grpSp>
        <p:nvGrpSpPr>
          <p:cNvPr id="6" name="Group 5"/>
          <p:cNvGrpSpPr/>
          <p:nvPr/>
        </p:nvGrpSpPr>
        <p:grpSpPr>
          <a:xfrm>
            <a:off x="10612582" y="325331"/>
            <a:ext cx="1299951" cy="1194665"/>
            <a:chOff x="7477876" y="2186195"/>
            <a:chExt cx="3648363" cy="3498853"/>
          </a:xfrm>
        </p:grpSpPr>
        <p:sp>
          <p:nvSpPr>
            <p:cNvPr id="7" name="Hexagon 6"/>
            <p:cNvSpPr/>
            <p:nvPr/>
          </p:nvSpPr>
          <p:spPr>
            <a:xfrm rot="5400000">
              <a:off x="8348263" y="2261496"/>
              <a:ext cx="1905511" cy="1754909"/>
            </a:xfrm>
            <a:prstGeom prst="hexagon">
              <a:avLst/>
            </a:prstGeom>
            <a:noFill/>
            <a:ln>
              <a:solidFill>
                <a:schemeClr val="accent6"/>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8" name="Hexagon 7"/>
            <p:cNvSpPr/>
            <p:nvPr/>
          </p:nvSpPr>
          <p:spPr>
            <a:xfrm rot="5400000">
              <a:off x="9296029" y="3831682"/>
              <a:ext cx="1905511" cy="1754909"/>
            </a:xfrm>
            <a:prstGeom prst="hexagon">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sp>
          <p:nvSpPr>
            <p:cNvPr id="9" name="Hexagon 8"/>
            <p:cNvSpPr/>
            <p:nvPr/>
          </p:nvSpPr>
          <p:spPr>
            <a:xfrm rot="5400000">
              <a:off x="7402575" y="3854838"/>
              <a:ext cx="1905511" cy="17549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grpSp>
      <p:pic>
        <p:nvPicPr>
          <p:cNvPr id="14"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200" y="4146214"/>
            <a:ext cx="5065675" cy="2355329"/>
          </a:xfrm>
          <a:prstGeom prst="rect">
            <a:avLst/>
          </a:prstGeom>
          <a:effectLst>
            <a:softEdge rad="190500"/>
          </a:effectLst>
        </p:spPr>
      </p:pic>
      <p:pic>
        <p:nvPicPr>
          <p:cNvPr id="1026" name="Picture 2" descr="Image result for house foundatio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60208" y="4847433"/>
            <a:ext cx="3137584" cy="176489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434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Skeleton flow</a:t>
            </a:r>
            <a:endParaRPr lang="en-US" dirty="0"/>
          </a:p>
        </p:txBody>
      </p:sp>
      <p:sp>
        <p:nvSpPr>
          <p:cNvPr id="3" name="Content Placeholder 2"/>
          <p:cNvSpPr>
            <a:spLocks noGrp="1"/>
          </p:cNvSpPr>
          <p:nvPr>
            <p:ph sz="half" idx="1"/>
          </p:nvPr>
        </p:nvSpPr>
        <p:spPr/>
        <p:txBody>
          <a:bodyPr/>
          <a:lstStyle/>
          <a:p>
            <a:r>
              <a:rPr lang="en-US" dirty="0" smtClean="0"/>
              <a:t>Ugly but functional</a:t>
            </a:r>
          </a:p>
          <a:p>
            <a:r>
              <a:rPr lang="en-US" dirty="0" smtClean="0"/>
              <a:t>Not fully functional…</a:t>
            </a:r>
          </a:p>
          <a:p>
            <a:r>
              <a:rPr lang="en-US" dirty="0" smtClean="0"/>
              <a:t>… but </a:t>
            </a:r>
            <a:r>
              <a:rPr lang="en-US" b="1" dirty="0" smtClean="0"/>
              <a:t>COMPLETE</a:t>
            </a:r>
            <a:r>
              <a:rPr lang="en-US" dirty="0" smtClean="0"/>
              <a:t> flow</a:t>
            </a:r>
          </a:p>
          <a:p>
            <a:r>
              <a:rPr lang="en-US" dirty="0" smtClean="0"/>
              <a:t>Get a sense of scope</a:t>
            </a:r>
          </a:p>
          <a:p>
            <a:r>
              <a:rPr lang="en-US" dirty="0" smtClean="0"/>
              <a:t>Allow parallel development</a:t>
            </a:r>
          </a:p>
          <a:p>
            <a:r>
              <a:rPr lang="en-US" dirty="0" smtClean="0"/>
              <a:t>“Shippable”</a:t>
            </a:r>
            <a:endParaRPr lang="en-US" dirty="0"/>
          </a:p>
        </p:txBody>
      </p:sp>
      <p:pic>
        <p:nvPicPr>
          <p:cNvPr id="5"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2963" y="1785355"/>
            <a:ext cx="2359418" cy="1097280"/>
          </a:xfrm>
          <a:prstGeom prst="rect">
            <a:avLst/>
          </a:prstGeom>
        </p:spPr>
      </p:pic>
      <p:pic>
        <p:nvPicPr>
          <p:cNvPr id="6"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02697" y="3431275"/>
            <a:ext cx="2346030" cy="1097280"/>
          </a:xfrm>
          <a:prstGeom prst="rect">
            <a:avLst/>
          </a:prstGeom>
        </p:spPr>
      </p:pic>
      <p:pic>
        <p:nvPicPr>
          <p:cNvPr id="7" name="Content Placeholder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2697" y="4875290"/>
            <a:ext cx="2359950" cy="1097280"/>
          </a:xfrm>
          <a:prstGeom prst="rect">
            <a:avLst/>
          </a:prstGeom>
        </p:spPr>
      </p:pic>
      <p:pic>
        <p:nvPicPr>
          <p:cNvPr id="8" name="Content Placeholder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00889" y="5423930"/>
            <a:ext cx="2283575" cy="1097280"/>
          </a:xfrm>
          <a:prstGeom prst="rect">
            <a:avLst/>
          </a:prstGeom>
        </p:spPr>
      </p:pic>
      <p:pic>
        <p:nvPicPr>
          <p:cNvPr id="9" name="Content Placeholder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49186" y="3440511"/>
            <a:ext cx="2338064" cy="1097280"/>
          </a:xfrm>
          <a:prstGeom prst="rect">
            <a:avLst/>
          </a:prstGeom>
        </p:spPr>
      </p:pic>
      <p:pic>
        <p:nvPicPr>
          <p:cNvPr id="10" name="Content Placeholder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1766" y="5424293"/>
            <a:ext cx="2336766" cy="1097280"/>
          </a:xfrm>
          <a:prstGeom prst="rect">
            <a:avLst/>
          </a:prstGeom>
        </p:spPr>
      </p:pic>
      <p:pic>
        <p:nvPicPr>
          <p:cNvPr id="11" name="Content Placeholder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42981" y="1785843"/>
            <a:ext cx="2344269" cy="1097280"/>
          </a:xfrm>
          <a:prstGeom prst="rect">
            <a:avLst/>
          </a:prstGeom>
        </p:spPr>
      </p:pic>
      <p:cxnSp>
        <p:nvCxnSpPr>
          <p:cNvPr id="23" name="Elbow Connector 22"/>
          <p:cNvCxnSpPr>
            <a:stCxn id="5" idx="2"/>
            <a:endCxn id="6" idx="0"/>
          </p:cNvCxnSpPr>
          <p:nvPr/>
        </p:nvCxnSpPr>
        <p:spPr>
          <a:xfrm rot="16200000" flipH="1">
            <a:off x="10399872" y="3155435"/>
            <a:ext cx="548640" cy="304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5" idx="1"/>
            <a:endCxn id="11" idx="3"/>
          </p:cNvCxnSpPr>
          <p:nvPr/>
        </p:nvCxnSpPr>
        <p:spPr>
          <a:xfrm rot="10800000" flipV="1">
            <a:off x="8687251" y="2333995"/>
            <a:ext cx="805713" cy="48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7" idx="0"/>
          </p:cNvCxnSpPr>
          <p:nvPr/>
        </p:nvCxnSpPr>
        <p:spPr>
          <a:xfrm rot="16200000" flipH="1">
            <a:off x="10505825" y="4698442"/>
            <a:ext cx="346735" cy="696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7" idx="1"/>
            <a:endCxn id="8" idx="3"/>
          </p:cNvCxnSpPr>
          <p:nvPr/>
        </p:nvCxnSpPr>
        <p:spPr>
          <a:xfrm rot="10800000" flipV="1">
            <a:off x="8784465" y="5423930"/>
            <a:ext cx="718233" cy="54864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8" idx="1"/>
            <a:endCxn id="32" idx="3"/>
          </p:cNvCxnSpPr>
          <p:nvPr/>
        </p:nvCxnSpPr>
        <p:spPr>
          <a:xfrm rot="10800000" flipV="1">
            <a:off x="6043585" y="5972569"/>
            <a:ext cx="457305" cy="345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2" name="Content Placeholder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88489" y="5427383"/>
            <a:ext cx="2355095" cy="1097280"/>
          </a:xfrm>
          <a:prstGeom prst="rect">
            <a:avLst/>
          </a:prstGeom>
        </p:spPr>
      </p:pic>
      <p:cxnSp>
        <p:nvCxnSpPr>
          <p:cNvPr id="46" name="Elbow Connector 45"/>
          <p:cNvCxnSpPr>
            <a:stCxn id="8" idx="0"/>
            <a:endCxn id="9" idx="2"/>
          </p:cNvCxnSpPr>
          <p:nvPr/>
        </p:nvCxnSpPr>
        <p:spPr>
          <a:xfrm rot="16200000" flipV="1">
            <a:off x="7137379" y="4918631"/>
            <a:ext cx="886139" cy="12445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32" idx="0"/>
            <a:endCxn id="9" idx="2"/>
          </p:cNvCxnSpPr>
          <p:nvPr/>
        </p:nvCxnSpPr>
        <p:spPr>
          <a:xfrm rot="5400000" flipH="1" flipV="1">
            <a:off x="5747331" y="3656497"/>
            <a:ext cx="889592" cy="265218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32" idx="1"/>
            <a:endCxn id="10" idx="3"/>
          </p:cNvCxnSpPr>
          <p:nvPr/>
        </p:nvCxnSpPr>
        <p:spPr>
          <a:xfrm rot="10800000">
            <a:off x="3158533" y="5972933"/>
            <a:ext cx="529957" cy="309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0612582" y="325331"/>
            <a:ext cx="1299951" cy="1194665"/>
            <a:chOff x="7477876" y="2186195"/>
            <a:chExt cx="3648363" cy="3498853"/>
          </a:xfrm>
        </p:grpSpPr>
        <p:sp>
          <p:nvSpPr>
            <p:cNvPr id="21" name="Hexagon 20"/>
            <p:cNvSpPr/>
            <p:nvPr/>
          </p:nvSpPr>
          <p:spPr>
            <a:xfrm rot="5400000">
              <a:off x="8348263" y="2261496"/>
              <a:ext cx="1905511" cy="1754909"/>
            </a:xfrm>
            <a:prstGeom prst="hexagon">
              <a:avLst/>
            </a:prstGeom>
            <a:noFill/>
            <a:ln>
              <a:solidFill>
                <a:schemeClr val="accent6"/>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22" name="Hexagon 21"/>
            <p:cNvSpPr/>
            <p:nvPr/>
          </p:nvSpPr>
          <p:spPr>
            <a:xfrm rot="5400000">
              <a:off x="9296029" y="3831682"/>
              <a:ext cx="1905511" cy="1754909"/>
            </a:xfrm>
            <a:prstGeom prst="hexagon">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sp>
          <p:nvSpPr>
            <p:cNvPr id="24" name="Hexagon 23"/>
            <p:cNvSpPr/>
            <p:nvPr/>
          </p:nvSpPr>
          <p:spPr>
            <a:xfrm rot="5400000">
              <a:off x="7402575" y="3854838"/>
              <a:ext cx="1905511" cy="17549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grpSp>
      <p:cxnSp>
        <p:nvCxnSpPr>
          <p:cNvPr id="40" name="Elbow Connector 39"/>
          <p:cNvCxnSpPr>
            <a:stCxn id="9" idx="3"/>
            <a:endCxn id="6" idx="1"/>
          </p:cNvCxnSpPr>
          <p:nvPr/>
        </p:nvCxnSpPr>
        <p:spPr>
          <a:xfrm flipV="1">
            <a:off x="8687250" y="3979915"/>
            <a:ext cx="815447" cy="923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274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309" y="975866"/>
            <a:ext cx="6233154" cy="4672584"/>
          </a:xfrm>
          <a:prstGeom prst="rect">
            <a:avLst/>
          </a:prstGeom>
          <a:effectLst>
            <a:softEdge rad="127000"/>
          </a:effectLst>
        </p:spPr>
      </p:pic>
      <p:sp>
        <p:nvSpPr>
          <p:cNvPr id="3" name="Title 2"/>
          <p:cNvSpPr>
            <a:spLocks noGrp="1"/>
          </p:cNvSpPr>
          <p:nvPr>
            <p:ph type="title"/>
          </p:nvPr>
        </p:nvSpPr>
        <p:spPr/>
        <p:txBody>
          <a:bodyPr/>
          <a:lstStyle/>
          <a:p>
            <a:r>
              <a:rPr lang="en-US" dirty="0" smtClean="0">
                <a:solidFill>
                  <a:srgbClr val="C00000"/>
                </a:solidFill>
                <a:latin typeface="Public Gothic Federal" panose="02000506030000020004" pitchFamily="50" charset="0"/>
              </a:rPr>
              <a:t>Cook on high</a:t>
            </a:r>
            <a:endParaRPr lang="en-US" dirty="0">
              <a:solidFill>
                <a:srgbClr val="C00000"/>
              </a:solidFill>
              <a:latin typeface="Public Gothic Federal" panose="02000506030000020004" pitchFamily="50" charset="0"/>
            </a:endParaRPr>
          </a:p>
        </p:txBody>
      </p:sp>
      <p:sp>
        <p:nvSpPr>
          <p:cNvPr id="4" name="Text Placeholder 3"/>
          <p:cNvSpPr>
            <a:spLocks noGrp="1"/>
          </p:cNvSpPr>
          <p:nvPr>
            <p:ph type="body" idx="1"/>
          </p:nvPr>
        </p:nvSpPr>
        <p:spPr/>
        <p:txBody>
          <a:bodyPr/>
          <a:lstStyle/>
          <a:p>
            <a:r>
              <a:rPr lang="en-US" dirty="0" smtClean="0"/>
              <a:t>Plan how to get it done…</a:t>
            </a:r>
            <a:endParaRPr lang="en-US" dirty="0"/>
          </a:p>
        </p:txBody>
      </p:sp>
    </p:spTree>
    <p:extLst>
      <p:ext uri="{BB962C8B-B14F-4D97-AF65-F5344CB8AC3E}">
        <p14:creationId xmlns:p14="http://schemas.microsoft.com/office/powerpoint/2010/main" val="1698612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Content Placeholder 2"/>
          <p:cNvSpPr>
            <a:spLocks noGrp="1"/>
          </p:cNvSpPr>
          <p:nvPr>
            <p:ph sz="half" idx="1"/>
          </p:nvPr>
        </p:nvSpPr>
        <p:spPr/>
        <p:txBody>
          <a:bodyPr/>
          <a:lstStyle/>
          <a:p>
            <a:r>
              <a:rPr lang="en-US" dirty="0" smtClean="0"/>
              <a:t>Low budgets suck so… </a:t>
            </a:r>
            <a:r>
              <a:rPr lang="en-US" b="1" dirty="0" smtClean="0"/>
              <a:t>BUDGET</a:t>
            </a:r>
            <a:r>
              <a:rPr lang="en-US" dirty="0" smtClean="0"/>
              <a:t>!</a:t>
            </a:r>
          </a:p>
          <a:p>
            <a:r>
              <a:rPr lang="en-US" dirty="0" smtClean="0"/>
              <a:t>Plans suck so… </a:t>
            </a:r>
            <a:r>
              <a:rPr lang="en-US" b="1" dirty="0" smtClean="0"/>
              <a:t>MAKE A PLAN</a:t>
            </a:r>
            <a:r>
              <a:rPr lang="en-US" dirty="0" smtClean="0"/>
              <a:t>!</a:t>
            </a:r>
          </a:p>
          <a:p>
            <a:endParaRPr lang="en-US" dirty="0" smtClean="0"/>
          </a:p>
          <a:p>
            <a:r>
              <a:rPr lang="en-US" dirty="0" smtClean="0"/>
              <a:t>Low-cost but</a:t>
            </a:r>
            <a:r>
              <a:rPr lang="en-US" dirty="0"/>
              <a:t> </a:t>
            </a:r>
            <a:r>
              <a:rPr lang="en-US" dirty="0" smtClean="0"/>
              <a:t>deep dive</a:t>
            </a:r>
          </a:p>
          <a:p>
            <a:pPr lvl="1"/>
            <a:r>
              <a:rPr lang="en-US" dirty="0" smtClean="0"/>
              <a:t>Sketches, lists, etc.</a:t>
            </a:r>
          </a:p>
          <a:p>
            <a:pPr lvl="1"/>
            <a:r>
              <a:rPr lang="en-US" dirty="0" smtClean="0"/>
              <a:t>Whatever gets the point across</a:t>
            </a:r>
          </a:p>
          <a:p>
            <a:r>
              <a:rPr lang="en-US" dirty="0" smtClean="0"/>
              <a:t>Work towards a backlog</a:t>
            </a:r>
          </a:p>
          <a:p>
            <a:endParaRPr lang="en-US" dirty="0"/>
          </a:p>
          <a:p>
            <a:r>
              <a:rPr lang="en-US" dirty="0" smtClean="0"/>
              <a:t>It’s all throw away anyway</a:t>
            </a:r>
          </a:p>
        </p:txBody>
      </p:sp>
      <p:grpSp>
        <p:nvGrpSpPr>
          <p:cNvPr id="8" name="Group 7"/>
          <p:cNvGrpSpPr/>
          <p:nvPr/>
        </p:nvGrpSpPr>
        <p:grpSpPr>
          <a:xfrm>
            <a:off x="10612582" y="325331"/>
            <a:ext cx="1299951" cy="1194665"/>
            <a:chOff x="7477876" y="2186195"/>
            <a:chExt cx="3648363" cy="3498853"/>
          </a:xfrm>
        </p:grpSpPr>
        <p:sp>
          <p:nvSpPr>
            <p:cNvPr id="9" name="Hexagon 8"/>
            <p:cNvSpPr/>
            <p:nvPr/>
          </p:nvSpPr>
          <p:spPr>
            <a:xfrm rot="5400000">
              <a:off x="8348263" y="2261496"/>
              <a:ext cx="1905511" cy="1754909"/>
            </a:xfrm>
            <a:prstGeom prst="hexagon">
              <a:avLst/>
            </a:prstGeom>
            <a:noFill/>
            <a:ln>
              <a:solidFill>
                <a:schemeClr val="accent6"/>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10" name="Hexagon 9"/>
            <p:cNvSpPr/>
            <p:nvPr/>
          </p:nvSpPr>
          <p:spPr>
            <a:xfrm rot="5400000">
              <a:off x="9296029" y="3831682"/>
              <a:ext cx="1905511" cy="1754909"/>
            </a:xfrm>
            <a:prstGeom prst="hexagon">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sp>
          <p:nvSpPr>
            <p:cNvPr id="11" name="Hexagon 10"/>
            <p:cNvSpPr/>
            <p:nvPr/>
          </p:nvSpPr>
          <p:spPr>
            <a:xfrm rot="5400000">
              <a:off x="7402575" y="3854838"/>
              <a:ext cx="1905511" cy="17549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grpSp>
      <p:pic>
        <p:nvPicPr>
          <p:cNvPr id="16" name="Picture 2" descr="Image result for backlo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7311846" y="1825625"/>
            <a:ext cx="2902308" cy="4351338"/>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977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Backing the log</a:t>
            </a:r>
            <a:endParaRPr lang="en-US" dirty="0"/>
          </a:p>
        </p:txBody>
      </p:sp>
      <p:sp>
        <p:nvSpPr>
          <p:cNvPr id="3" name="Content Placeholder 2"/>
          <p:cNvSpPr>
            <a:spLocks noGrp="1"/>
          </p:cNvSpPr>
          <p:nvPr>
            <p:ph sz="half" idx="1"/>
          </p:nvPr>
        </p:nvSpPr>
        <p:spPr/>
        <p:txBody>
          <a:bodyPr/>
          <a:lstStyle/>
          <a:p>
            <a:r>
              <a:rPr lang="en-US" dirty="0" smtClean="0"/>
              <a:t>Everything </a:t>
            </a:r>
            <a:r>
              <a:rPr lang="en-US" dirty="0"/>
              <a:t>1 to N</a:t>
            </a:r>
          </a:p>
          <a:p>
            <a:r>
              <a:rPr lang="en-US" dirty="0"/>
              <a:t>Detailed for top priorities</a:t>
            </a:r>
          </a:p>
          <a:p>
            <a:r>
              <a:rPr lang="en-US" dirty="0"/>
              <a:t>Loose for low priorities</a:t>
            </a:r>
          </a:p>
          <a:p>
            <a:r>
              <a:rPr lang="en-US" dirty="0"/>
              <a:t>Your </a:t>
            </a:r>
            <a:r>
              <a:rPr lang="en-US" dirty="0" smtClean="0"/>
              <a:t>(realistic) </a:t>
            </a:r>
            <a:r>
              <a:rPr lang="en-US" b="1" dirty="0"/>
              <a:t>end </a:t>
            </a:r>
            <a:r>
              <a:rPr lang="en-US" b="1" dirty="0" smtClean="0"/>
              <a:t>goal</a:t>
            </a:r>
          </a:p>
          <a:p>
            <a:r>
              <a:rPr lang="en-US" dirty="0" smtClean="0"/>
              <a:t>How </a:t>
            </a:r>
            <a:r>
              <a:rPr lang="en-US" b="1" dirty="0"/>
              <a:t>far</a:t>
            </a:r>
            <a:r>
              <a:rPr lang="en-US" dirty="0"/>
              <a:t> before you reach it</a:t>
            </a:r>
          </a:p>
          <a:p>
            <a:r>
              <a:rPr lang="en-US" dirty="0" smtClean="0"/>
              <a:t>PUT SOME DATES ON IT!</a:t>
            </a:r>
            <a:endParaRPr lang="en-US" dirty="0"/>
          </a:p>
        </p:txBody>
      </p:sp>
      <p:pic>
        <p:nvPicPr>
          <p:cNvPr id="11" name="Content Placeholder 5"/>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199913" y="1825625"/>
            <a:ext cx="5126173" cy="4351338"/>
          </a:xfrm>
          <a:prstGeom prst="rect">
            <a:avLst/>
          </a:prstGeom>
          <a:effectLst>
            <a:softEdge rad="190500"/>
          </a:effectLst>
        </p:spPr>
      </p:pic>
      <p:pic>
        <p:nvPicPr>
          <p:cNvPr id="1030" name="Picture 6" descr="Image result for dat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22873" y="4925396"/>
            <a:ext cx="2858364" cy="1789585"/>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612582" y="325331"/>
            <a:ext cx="1299951" cy="1194665"/>
            <a:chOff x="7477876" y="2186195"/>
            <a:chExt cx="3648363" cy="3498853"/>
          </a:xfrm>
        </p:grpSpPr>
        <p:sp>
          <p:nvSpPr>
            <p:cNvPr id="7" name="Hexagon 6"/>
            <p:cNvSpPr/>
            <p:nvPr/>
          </p:nvSpPr>
          <p:spPr>
            <a:xfrm rot="5400000">
              <a:off x="8348263" y="2261496"/>
              <a:ext cx="1905511" cy="1754909"/>
            </a:xfrm>
            <a:prstGeom prst="hexagon">
              <a:avLst/>
            </a:prstGeom>
            <a:noFill/>
            <a:ln>
              <a:solidFill>
                <a:schemeClr val="accent6"/>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8" name="Hexagon 7"/>
            <p:cNvSpPr/>
            <p:nvPr/>
          </p:nvSpPr>
          <p:spPr>
            <a:xfrm rot="5400000">
              <a:off x="9296029" y="3831682"/>
              <a:ext cx="1905511" cy="1754909"/>
            </a:xfrm>
            <a:prstGeom prst="hexagon">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sp>
          <p:nvSpPr>
            <p:cNvPr id="9" name="Hexagon 8"/>
            <p:cNvSpPr/>
            <p:nvPr/>
          </p:nvSpPr>
          <p:spPr>
            <a:xfrm rot="5400000">
              <a:off x="7402575" y="3854838"/>
              <a:ext cx="1905511" cy="17549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grpSp>
    </p:spTree>
    <p:extLst>
      <p:ext uri="{BB962C8B-B14F-4D97-AF65-F5344CB8AC3E}">
        <p14:creationId xmlns:p14="http://schemas.microsoft.com/office/powerpoint/2010/main" val="1218896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p:cNvPicPr>
            <a:picLocks noChangeAspect="1"/>
          </p:cNvPicPr>
          <p:nvPr/>
        </p:nvPicPr>
        <p:blipFill rotWithShape="1">
          <a:blip r:embed="rId3" cstate="email">
            <a:extLst>
              <a:ext uri="{28A0092B-C50C-407E-A947-70E740481C1C}">
                <a14:useLocalDpi xmlns:a14="http://schemas.microsoft.com/office/drawing/2010/main"/>
              </a:ext>
            </a:extLst>
          </a:blip>
          <a:srcRect r="2484"/>
          <a:stretch/>
        </p:blipFill>
        <p:spPr>
          <a:xfrm>
            <a:off x="1" y="1551760"/>
            <a:ext cx="6096000" cy="2717321"/>
          </a:xfrm>
          <a:prstGeom prst="rect">
            <a:avLst/>
          </a:prstGeom>
          <a:effectLst>
            <a:softEdge rad="190500"/>
          </a:effectLst>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l="3852" b="51050"/>
          <a:stretch/>
        </p:blipFill>
        <p:spPr>
          <a:xfrm>
            <a:off x="6151419" y="1551760"/>
            <a:ext cx="5993584" cy="2613804"/>
          </a:xfrm>
          <a:prstGeom prst="rect">
            <a:avLst/>
          </a:prstGeom>
          <a:effectLst>
            <a:softEdge rad="190500"/>
          </a:effec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t="53204"/>
          <a:stretch/>
        </p:blipFill>
        <p:spPr>
          <a:xfrm>
            <a:off x="0" y="4347096"/>
            <a:ext cx="6233726" cy="2498785"/>
          </a:xfrm>
          <a:prstGeom prst="rect">
            <a:avLst/>
          </a:prstGeom>
          <a:effectLst>
            <a:softEdge rad="190500"/>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9590" y="4137862"/>
            <a:ext cx="3735638" cy="2103025"/>
          </a:xfrm>
          <a:prstGeom prst="rect">
            <a:avLst/>
          </a:prstGeom>
          <a:effectLst>
            <a:softEdge rad="190500"/>
          </a:effectLst>
        </p:spPr>
      </p:pic>
      <p:grpSp>
        <p:nvGrpSpPr>
          <p:cNvPr id="9" name="Group 8"/>
          <p:cNvGrpSpPr/>
          <p:nvPr/>
        </p:nvGrpSpPr>
        <p:grpSpPr>
          <a:xfrm>
            <a:off x="10612582" y="325331"/>
            <a:ext cx="1299951" cy="1194665"/>
            <a:chOff x="7477876" y="2186195"/>
            <a:chExt cx="3648363" cy="3498853"/>
          </a:xfrm>
        </p:grpSpPr>
        <p:sp>
          <p:nvSpPr>
            <p:cNvPr id="10" name="Hexagon 9"/>
            <p:cNvSpPr/>
            <p:nvPr/>
          </p:nvSpPr>
          <p:spPr>
            <a:xfrm rot="5400000">
              <a:off x="8348263" y="2261496"/>
              <a:ext cx="1905511" cy="1754909"/>
            </a:xfrm>
            <a:prstGeom prst="hexagon">
              <a:avLst/>
            </a:prstGeom>
            <a:noFill/>
            <a:ln>
              <a:solidFill>
                <a:schemeClr val="accent6"/>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11" name="Hexagon 10"/>
            <p:cNvSpPr/>
            <p:nvPr/>
          </p:nvSpPr>
          <p:spPr>
            <a:xfrm rot="5400000">
              <a:off x="9296029" y="3831682"/>
              <a:ext cx="1905511" cy="1754909"/>
            </a:xfrm>
            <a:prstGeom prst="hexagon">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sp>
          <p:nvSpPr>
            <p:cNvPr id="12" name="Hexagon 11"/>
            <p:cNvSpPr/>
            <p:nvPr/>
          </p:nvSpPr>
          <p:spPr>
            <a:xfrm rot="5400000">
              <a:off x="7402575" y="3854838"/>
              <a:ext cx="1905511" cy="17549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grpSp>
      <p:sp>
        <p:nvSpPr>
          <p:cNvPr id="16" name="Title 15"/>
          <p:cNvSpPr>
            <a:spLocks noGrp="1"/>
          </p:cNvSpPr>
          <p:nvPr>
            <p:ph type="title"/>
          </p:nvPr>
        </p:nvSpPr>
        <p:spPr/>
        <p:txBody>
          <a:bodyPr/>
          <a:lstStyle/>
          <a:p>
            <a:r>
              <a:rPr lang="en-US" dirty="0" smtClean="0"/>
              <a:t>Early sketches</a:t>
            </a:r>
            <a:endParaRPr lang="en-US" dirty="0"/>
          </a:p>
        </p:txBody>
      </p:sp>
    </p:spTree>
    <p:extLst>
      <p:ext uri="{BB962C8B-B14F-4D97-AF65-F5344CB8AC3E}">
        <p14:creationId xmlns:p14="http://schemas.microsoft.com/office/powerpoint/2010/main" val="2211921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348" y="2068942"/>
            <a:ext cx="11443854" cy="3814618"/>
          </a:xfrm>
          <a:prstGeom prst="rect">
            <a:avLst/>
          </a:prstGeom>
          <a:effectLst>
            <a:softEdge rad="127000"/>
          </a:effectLst>
        </p:spPr>
      </p:pic>
      <p:pic>
        <p:nvPicPr>
          <p:cNvPr id="10" name="Content Placeholder 4" descr="http://www.technologytell.com/gaming/files/2014/02/advance-wars-andy-super-smash-bros.jpg"/>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bwMode="auto">
          <a:xfrm>
            <a:off x="838200" y="2543969"/>
            <a:ext cx="5181600" cy="291465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Visual inspiration</a:t>
            </a:r>
            <a:endParaRPr lang="en-US" dirty="0"/>
          </a:p>
        </p:txBody>
      </p:sp>
      <p:pic>
        <p:nvPicPr>
          <p:cNvPr id="11" name="Picture 2" descr="Image result for samurai jack"/>
          <p:cNvPicPr>
            <a:picLocks noGrp="1" noChangeAspect="1" noChangeArrowheads="1"/>
          </p:cNvPicPr>
          <p:nvPr>
            <p:ph sz="half" idx="2"/>
          </p:nvPr>
        </p:nvPicPr>
        <p:blipFill>
          <a:blip r:embed="rId5" cstate="email">
            <a:extLst>
              <a:ext uri="{28A0092B-C50C-407E-A947-70E740481C1C}">
                <a14:useLocalDpi xmlns:a14="http://schemas.microsoft.com/office/drawing/2010/main"/>
              </a:ext>
            </a:extLst>
          </a:blip>
          <a:srcRect/>
          <a:stretch>
            <a:fillRect/>
          </a:stretch>
        </p:blipFill>
        <p:spPr bwMode="auto">
          <a:xfrm>
            <a:off x="6172200" y="2596382"/>
            <a:ext cx="5181600" cy="2809824"/>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76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Exploration</a:t>
            </a:r>
            <a:endParaRPr lang="en-US" dirty="0"/>
          </a:p>
        </p:txBody>
      </p:sp>
      <p:pic>
        <p:nvPicPr>
          <p:cNvPr id="5" name="Content Placeholder 4"/>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3333" y="2251481"/>
            <a:ext cx="2941287" cy="1371600"/>
          </a:xfrm>
          <a:effectLst>
            <a:softEdge rad="63500"/>
          </a:effectLst>
        </p:spPr>
      </p:pic>
      <p:pic>
        <p:nvPicPr>
          <p:cNvPr id="6" name="Content Placeholder 5"/>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9171221" y="3808539"/>
            <a:ext cx="2941287" cy="1371600"/>
          </a:xfrm>
          <a:effectLst>
            <a:softEdge rad="63500"/>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5260" y="3808539"/>
            <a:ext cx="2941287" cy="1371600"/>
          </a:xfrm>
          <a:prstGeom prst="rect">
            <a:avLst/>
          </a:prstGeom>
          <a:effectLst>
            <a:softEdge rad="63500"/>
          </a:effectLst>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5260" y="2263736"/>
            <a:ext cx="2941287" cy="1371600"/>
          </a:xfrm>
          <a:prstGeom prst="rect">
            <a:avLst/>
          </a:prstGeom>
          <a:effectLst>
            <a:softEdge rad="63500"/>
          </a:effec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71222" y="2263736"/>
            <a:ext cx="2941287" cy="1371600"/>
          </a:xfrm>
          <a:prstGeom prst="rect">
            <a:avLst/>
          </a:prstGeom>
          <a:effectLst>
            <a:softEdge rad="63500"/>
          </a:effec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99297" y="2251481"/>
            <a:ext cx="2941287" cy="1371600"/>
          </a:xfrm>
          <a:prstGeom prst="rect">
            <a:avLst/>
          </a:prstGeom>
          <a:effectLst>
            <a:softEdge rad="63500"/>
          </a:effectLst>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99297" y="3808539"/>
            <a:ext cx="2941287" cy="1371600"/>
          </a:xfrm>
          <a:prstGeom prst="rect">
            <a:avLst/>
          </a:prstGeom>
          <a:effectLst>
            <a:softEdge rad="63500"/>
          </a:effectLst>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99297" y="5365597"/>
            <a:ext cx="2941287" cy="1371600"/>
          </a:xfrm>
          <a:prstGeom prst="rect">
            <a:avLst/>
          </a:prstGeom>
          <a:effectLst>
            <a:softEdge rad="63500"/>
          </a:effectLst>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35260" y="5365597"/>
            <a:ext cx="2941287" cy="1371600"/>
          </a:xfrm>
          <a:prstGeom prst="rect">
            <a:avLst/>
          </a:prstGeom>
          <a:effectLst>
            <a:softEdge rad="63500"/>
          </a:effectLst>
        </p:spPr>
      </p:pic>
      <p:pic>
        <p:nvPicPr>
          <p:cNvPr id="14" name="Picture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334" y="3808539"/>
            <a:ext cx="2941287" cy="1371600"/>
          </a:xfrm>
          <a:prstGeom prst="rect">
            <a:avLst/>
          </a:prstGeom>
          <a:effectLst>
            <a:softEdge rad="63500"/>
          </a:effectLst>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334" y="5365597"/>
            <a:ext cx="2941287" cy="1371600"/>
          </a:xfrm>
          <a:prstGeom prst="rect">
            <a:avLst/>
          </a:prstGeom>
          <a:effectLst>
            <a:softEdge rad="63500"/>
          </a:effectLst>
        </p:spPr>
      </p:pic>
      <p:grpSp>
        <p:nvGrpSpPr>
          <p:cNvPr id="16" name="Group 15"/>
          <p:cNvGrpSpPr/>
          <p:nvPr/>
        </p:nvGrpSpPr>
        <p:grpSpPr>
          <a:xfrm>
            <a:off x="10612582" y="325331"/>
            <a:ext cx="1299951" cy="1194665"/>
            <a:chOff x="7477876" y="2186195"/>
            <a:chExt cx="3648363" cy="3498853"/>
          </a:xfrm>
        </p:grpSpPr>
        <p:sp>
          <p:nvSpPr>
            <p:cNvPr id="17" name="Hexagon 16"/>
            <p:cNvSpPr/>
            <p:nvPr/>
          </p:nvSpPr>
          <p:spPr>
            <a:xfrm rot="5400000">
              <a:off x="8348263" y="2261496"/>
              <a:ext cx="1905511" cy="1754909"/>
            </a:xfrm>
            <a:prstGeom prst="hexagon">
              <a:avLst/>
            </a:prstGeom>
            <a:noFill/>
            <a:ln>
              <a:solidFill>
                <a:schemeClr val="accent6"/>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18" name="Hexagon 17"/>
            <p:cNvSpPr/>
            <p:nvPr/>
          </p:nvSpPr>
          <p:spPr>
            <a:xfrm rot="5400000">
              <a:off x="9296029" y="3831682"/>
              <a:ext cx="1905511" cy="1754909"/>
            </a:xfrm>
            <a:prstGeom prst="hexagon">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sp>
          <p:nvSpPr>
            <p:cNvPr id="19" name="Hexagon 18"/>
            <p:cNvSpPr/>
            <p:nvPr/>
          </p:nvSpPr>
          <p:spPr>
            <a:xfrm rot="5400000">
              <a:off x="7402575" y="3854838"/>
              <a:ext cx="1905511" cy="17549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grpSp>
    </p:spTree>
    <p:extLst>
      <p:ext uri="{BB962C8B-B14F-4D97-AF65-F5344CB8AC3E}">
        <p14:creationId xmlns:p14="http://schemas.microsoft.com/office/powerpoint/2010/main" val="36252241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Concept Art</a:t>
            </a:r>
            <a:endParaRPr lang="en-US" dirty="0"/>
          </a:p>
        </p:txBody>
      </p:sp>
      <p:pic>
        <p:nvPicPr>
          <p:cNvPr id="7" name="Content Placeholder 7"/>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t="34466"/>
          <a:stretch/>
        </p:blipFill>
        <p:spPr>
          <a:xfrm>
            <a:off x="308787" y="1825625"/>
            <a:ext cx="4836512" cy="4351338"/>
          </a:xfrm>
          <a:prstGeom prst="rect">
            <a:avLst/>
          </a:prstGeom>
          <a:effectLst>
            <a:softEdge rad="127000"/>
          </a:effectLst>
        </p:spPr>
      </p:pic>
      <p:pic>
        <p:nvPicPr>
          <p:cNvPr id="16" name="Content Placeholder 15"/>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451480" y="1825625"/>
            <a:ext cx="6623040" cy="4351338"/>
          </a:xfr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1479" y="1825625"/>
            <a:ext cx="6623041" cy="4351338"/>
          </a:xfrm>
          <a:prstGeom prst="rect">
            <a:avLst/>
          </a:prstGeom>
          <a:effectLst>
            <a:softEdge rad="0"/>
          </a:effectLst>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35271" y="4763101"/>
            <a:ext cx="4635612" cy="1413862"/>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51478" y="1825625"/>
            <a:ext cx="2983242" cy="668193"/>
          </a:xfrm>
          <a:prstGeom prst="rect">
            <a:avLst/>
          </a:prstGeom>
        </p:spPr>
      </p:pic>
      <p:sp>
        <p:nvSpPr>
          <p:cNvPr id="19" name="Right Arrow 18"/>
          <p:cNvSpPr/>
          <p:nvPr/>
        </p:nvSpPr>
        <p:spPr>
          <a:xfrm>
            <a:off x="5128527" y="3620655"/>
            <a:ext cx="645901" cy="71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10612582" y="325331"/>
            <a:ext cx="1299951" cy="1194665"/>
            <a:chOff x="7477876" y="2186195"/>
            <a:chExt cx="3648363" cy="3498853"/>
          </a:xfrm>
        </p:grpSpPr>
        <p:sp>
          <p:nvSpPr>
            <p:cNvPr id="21" name="Hexagon 20"/>
            <p:cNvSpPr/>
            <p:nvPr/>
          </p:nvSpPr>
          <p:spPr>
            <a:xfrm rot="5400000">
              <a:off x="8348263" y="2261496"/>
              <a:ext cx="1905511" cy="1754909"/>
            </a:xfrm>
            <a:prstGeom prst="hexagon">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22" name="Hexagon 21"/>
            <p:cNvSpPr/>
            <p:nvPr/>
          </p:nvSpPr>
          <p:spPr>
            <a:xfrm rot="5400000">
              <a:off x="9296029" y="3831682"/>
              <a:ext cx="1905511" cy="1754909"/>
            </a:xfrm>
            <a:prstGeom prst="hexagon">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sp>
          <p:nvSpPr>
            <p:cNvPr id="23" name="Hexagon 22"/>
            <p:cNvSpPr/>
            <p:nvPr/>
          </p:nvSpPr>
          <p:spPr>
            <a:xfrm rot="5400000">
              <a:off x="7402575" y="3854838"/>
              <a:ext cx="1905511" cy="1754909"/>
            </a:xfrm>
            <a:prstGeom prst="hexagon">
              <a:avLst/>
            </a:prstGeom>
            <a:noFill/>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grpSp>
      <p:pic>
        <p:nvPicPr>
          <p:cNvPr id="24" name="Picture 2" descr=":iconceydra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36303" y="5650635"/>
            <a:ext cx="47625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476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ublic Gothic Federal" panose="02000506030000020004" pitchFamily="50" charset="0"/>
              </a:rPr>
              <a:t>Meet The Chefs</a:t>
            </a:r>
            <a:endParaRPr lang="en-US" dirty="0">
              <a:latin typeface="Public Gothic Federal" panose="02000506030000020004" pitchFamily="50" charset="0"/>
            </a:endParaRPr>
          </a:p>
        </p:txBody>
      </p:sp>
      <p:sp>
        <p:nvSpPr>
          <p:cNvPr id="3" name="Content Placeholder 2"/>
          <p:cNvSpPr>
            <a:spLocks noGrp="1"/>
          </p:cNvSpPr>
          <p:nvPr>
            <p:ph sz="half" idx="1"/>
          </p:nvPr>
        </p:nvSpPr>
        <p:spPr>
          <a:xfrm>
            <a:off x="838199" y="1825625"/>
            <a:ext cx="6846455" cy="4351338"/>
          </a:xfrm>
        </p:spPr>
        <p:txBody>
          <a:bodyPr>
            <a:normAutofit/>
          </a:bodyPr>
          <a:lstStyle/>
          <a:p>
            <a:pPr fontAlgn="base"/>
            <a:r>
              <a:rPr lang="en-US" dirty="0" smtClean="0"/>
              <a:t>What is Katsu Entertainment?</a:t>
            </a:r>
          </a:p>
          <a:p>
            <a:pPr lvl="1" fontAlgn="base"/>
            <a:r>
              <a:rPr lang="en-US" dirty="0" smtClean="0"/>
              <a:t>Indie game studio</a:t>
            </a:r>
          </a:p>
          <a:p>
            <a:pPr lvl="1" fontAlgn="base"/>
            <a:r>
              <a:rPr lang="en-US" dirty="0" smtClean="0"/>
              <a:t>2 founders + contractors</a:t>
            </a:r>
          </a:p>
          <a:p>
            <a:pPr lvl="1" fontAlgn="base"/>
            <a:r>
              <a:rPr lang="en-US" dirty="0" smtClean="0"/>
              <a:t>Based in Cary, North Carolina</a:t>
            </a:r>
          </a:p>
          <a:p>
            <a:pPr lvl="1" fontAlgn="base"/>
            <a:endParaRPr lang="en-US" dirty="0" smtClean="0"/>
          </a:p>
          <a:p>
            <a:pPr fontAlgn="base"/>
            <a:r>
              <a:rPr lang="en-US" dirty="0" smtClean="0"/>
              <a:t>Who am I?</a:t>
            </a:r>
          </a:p>
          <a:p>
            <a:pPr lvl="1" fontAlgn="base"/>
            <a:r>
              <a:rPr lang="en-US" dirty="0" smtClean="0"/>
              <a:t>Stephane </a:t>
            </a:r>
            <a:r>
              <a:rPr lang="en-US" dirty="0" err="1"/>
              <a:t>Imbert</a:t>
            </a:r>
            <a:r>
              <a:rPr lang="en-US" dirty="0"/>
              <a:t> (</a:t>
            </a:r>
            <a:r>
              <a:rPr lang="en-US" dirty="0" smtClean="0"/>
              <a:t>co-founder)</a:t>
            </a:r>
            <a:endParaRPr lang="en-US" dirty="0"/>
          </a:p>
          <a:p>
            <a:pPr lvl="1" fontAlgn="base"/>
            <a:r>
              <a:rPr lang="en-US" dirty="0"/>
              <a:t>20 years in the industry (EA, Katsu</a:t>
            </a:r>
            <a:r>
              <a:rPr lang="en-US" dirty="0" smtClean="0"/>
              <a:t>)</a:t>
            </a:r>
          </a:p>
          <a:p>
            <a:pPr lvl="1" fontAlgn="base"/>
            <a:r>
              <a:rPr lang="en-US" dirty="0" smtClean="0"/>
              <a:t>Engineer, designer, artist, etc.</a:t>
            </a:r>
            <a:endParaRPr lang="en-US" b="1" u="sng" dirty="0"/>
          </a:p>
        </p:txBody>
      </p:sp>
      <p:pic>
        <p:nvPicPr>
          <p:cNvPr id="6" name="Content Placeholder 5"/>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546104" y="803564"/>
            <a:ext cx="4655132" cy="6054436"/>
          </a:xfrm>
          <a:effectLst>
            <a:softEdge rad="12700"/>
          </a:effectLst>
        </p:spPr>
      </p:pic>
      <p:grpSp>
        <p:nvGrpSpPr>
          <p:cNvPr id="5" name="Group 4"/>
          <p:cNvGrpSpPr/>
          <p:nvPr/>
        </p:nvGrpSpPr>
        <p:grpSpPr>
          <a:xfrm>
            <a:off x="116435" y="6074035"/>
            <a:ext cx="7536147" cy="719237"/>
            <a:chOff x="228573" y="6074035"/>
            <a:chExt cx="7536147" cy="719237"/>
          </a:xfrm>
        </p:grpSpPr>
        <p:grpSp>
          <p:nvGrpSpPr>
            <p:cNvPr id="7" name="Group 6"/>
            <p:cNvGrpSpPr/>
            <p:nvPr/>
          </p:nvGrpSpPr>
          <p:grpSpPr>
            <a:xfrm>
              <a:off x="228573" y="6074035"/>
              <a:ext cx="7536147" cy="719237"/>
              <a:chOff x="228573" y="6147925"/>
              <a:chExt cx="7536147" cy="719237"/>
            </a:xfrm>
          </p:grpSpPr>
          <p:pic>
            <p:nvPicPr>
              <p:cNvPr id="9" name="Picture 2" descr="Image result for facebook ic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62482" y="619449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573" y="6164654"/>
                <a:ext cx="274320" cy="274320"/>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44632" y="6212684"/>
                <a:ext cx="281018" cy="274320"/>
              </a:xfrm>
              <a:prstGeom prst="rect">
                <a:avLst/>
              </a:prstGeom>
            </p:spPr>
          </p:pic>
          <p:sp>
            <p:nvSpPr>
              <p:cNvPr id="12" name="TextBox 11"/>
              <p:cNvSpPr txBox="1"/>
              <p:nvPr/>
            </p:nvSpPr>
            <p:spPr>
              <a:xfrm>
                <a:off x="5590214" y="6190053"/>
                <a:ext cx="2174506" cy="369332"/>
              </a:xfrm>
              <a:prstGeom prst="rect">
                <a:avLst/>
              </a:prstGeom>
              <a:noFill/>
            </p:spPr>
            <p:txBody>
              <a:bodyPr wrap="none" rtlCol="0">
                <a:spAutoFit/>
              </a:bodyPr>
              <a:lstStyle/>
              <a:p>
                <a:r>
                  <a:rPr lang="en-US" u="sng" dirty="0" err="1" smtClean="0"/>
                  <a:t>Katsu_entertainment</a:t>
                </a:r>
                <a:endParaRPr lang="en-US" u="sng" dirty="0"/>
              </a:p>
            </p:txBody>
          </p:sp>
          <p:sp>
            <p:nvSpPr>
              <p:cNvPr id="13" name="TextBox 12"/>
              <p:cNvSpPr txBox="1"/>
              <p:nvPr/>
            </p:nvSpPr>
            <p:spPr>
              <a:xfrm>
                <a:off x="3036802" y="6164654"/>
                <a:ext cx="2055884" cy="369332"/>
              </a:xfrm>
              <a:prstGeom prst="rect">
                <a:avLst/>
              </a:prstGeom>
              <a:noFill/>
            </p:spPr>
            <p:txBody>
              <a:bodyPr wrap="none" rtlCol="0">
                <a:spAutoFit/>
              </a:bodyPr>
              <a:lstStyle/>
              <a:p>
                <a:r>
                  <a:rPr lang="en-US" u="sng" dirty="0" err="1" smtClean="0"/>
                  <a:t>KatsuEntertainment</a:t>
                </a:r>
                <a:endParaRPr lang="en-US" u="sng" dirty="0"/>
              </a:p>
            </p:txBody>
          </p:sp>
          <p:sp>
            <p:nvSpPr>
              <p:cNvPr id="14" name="TextBox 13"/>
              <p:cNvSpPr txBox="1"/>
              <p:nvPr/>
            </p:nvSpPr>
            <p:spPr>
              <a:xfrm>
                <a:off x="502893" y="6147925"/>
                <a:ext cx="1550874" cy="369332"/>
              </a:xfrm>
              <a:prstGeom prst="rect">
                <a:avLst/>
              </a:prstGeom>
              <a:noFill/>
            </p:spPr>
            <p:txBody>
              <a:bodyPr wrap="none" rtlCol="0">
                <a:spAutoFit/>
              </a:bodyPr>
              <a:lstStyle/>
              <a:p>
                <a:r>
                  <a:rPr lang="en-US" u="sng" dirty="0" smtClean="0"/>
                  <a:t>@</a:t>
                </a:r>
                <a:r>
                  <a:rPr lang="en-US" u="sng" dirty="0" err="1" smtClean="0"/>
                  <a:t>KatsuGames</a:t>
                </a:r>
                <a:endParaRPr lang="en-US" u="sng" dirty="0"/>
              </a:p>
            </p:txBody>
          </p:sp>
          <p:sp>
            <p:nvSpPr>
              <p:cNvPr id="15" name="TextBox 14"/>
              <p:cNvSpPr txBox="1"/>
              <p:nvPr/>
            </p:nvSpPr>
            <p:spPr>
              <a:xfrm>
                <a:off x="502893" y="6487004"/>
                <a:ext cx="1915011" cy="369332"/>
              </a:xfrm>
              <a:prstGeom prst="rect">
                <a:avLst/>
              </a:prstGeom>
              <a:noFill/>
            </p:spPr>
            <p:txBody>
              <a:bodyPr wrap="none" rtlCol="0">
                <a:spAutoFit/>
              </a:bodyPr>
              <a:lstStyle/>
              <a:p>
                <a:r>
                  <a:rPr lang="en-US" u="sng" dirty="0" smtClean="0"/>
                  <a:t>@</a:t>
                </a:r>
                <a:r>
                  <a:rPr lang="en-US" u="sng" dirty="0" err="1" smtClean="0"/>
                  <a:t>StephaneImbert</a:t>
                </a:r>
                <a:endParaRPr lang="en-US" u="sng" dirty="0"/>
              </a:p>
            </p:txBody>
          </p: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573" y="6487004"/>
                <a:ext cx="274320" cy="274320"/>
              </a:xfrm>
              <a:prstGeom prst="rect">
                <a:avLst/>
              </a:prstGeom>
            </p:spPr>
          </p:pic>
          <p:sp>
            <p:nvSpPr>
              <p:cNvPr id="17" name="TextBox 16"/>
              <p:cNvSpPr txBox="1"/>
              <p:nvPr/>
            </p:nvSpPr>
            <p:spPr>
              <a:xfrm>
                <a:off x="3045862" y="6497830"/>
                <a:ext cx="2286588" cy="369332"/>
              </a:xfrm>
              <a:prstGeom prst="rect">
                <a:avLst/>
              </a:prstGeom>
              <a:noFill/>
            </p:spPr>
            <p:txBody>
              <a:bodyPr wrap="none" rtlCol="0">
                <a:spAutoFit/>
              </a:bodyPr>
              <a:lstStyle/>
              <a:p>
                <a:r>
                  <a:rPr lang="en-US" u="sng" dirty="0" smtClean="0"/>
                  <a:t>www.katsugames.com</a:t>
                </a:r>
                <a:endParaRPr lang="en-US" u="sng" dirty="0"/>
              </a:p>
            </p:txBody>
          </p:sp>
        </p:grpSp>
        <p:pic>
          <p:nvPicPr>
            <p:cNvPr id="8" name="Picture 14" descr="Related image"/>
            <p:cNvPicPr>
              <a:picLocks noChangeAspect="1" noChangeArrowheads="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771542" y="6484823"/>
              <a:ext cx="274320" cy="2743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948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1510" y="1816086"/>
            <a:ext cx="11045190" cy="476112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Pilots evolution</a:t>
            </a: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7100" y="4000500"/>
            <a:ext cx="1967827" cy="2596159"/>
          </a:xfrm>
          <a:prstGeom prst="rect">
            <a:avLst/>
          </a:prstGeom>
        </p:spPr>
      </p:pic>
      <p:pic>
        <p:nvPicPr>
          <p:cNvPr id="6" name="Content Placeholder 5"/>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7277099" y="1816086"/>
            <a:ext cx="1967827" cy="2462138"/>
          </a:xfr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32798" y="1977390"/>
            <a:ext cx="1763180" cy="2190845"/>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71837" y="4206215"/>
            <a:ext cx="1824141" cy="2266592"/>
          </a:xfrm>
          <a:prstGeom prst="rect">
            <a:avLst/>
          </a:prstGeom>
        </p:spPr>
      </p:pic>
      <p:pic>
        <p:nvPicPr>
          <p:cNvPr id="10" name="Content Placeholder 4"/>
          <p:cNvPicPr>
            <a:picLocks noGrp="1" noChangeAspect="1"/>
          </p:cNvPicPr>
          <p:nvPr>
            <p:ph sz="half" idx="1"/>
          </p:nvPr>
        </p:nvPicPr>
        <p:blipFill rotWithShape="1">
          <a:blip r:embed="rId7" cstate="email">
            <a:extLst>
              <a:ext uri="{28A0092B-C50C-407E-A947-70E740481C1C}">
                <a14:useLocalDpi xmlns:a14="http://schemas.microsoft.com/office/drawing/2010/main"/>
              </a:ext>
            </a:extLst>
          </a:blip>
          <a:srcRect/>
          <a:stretch/>
        </p:blipFill>
        <p:spPr>
          <a:xfrm>
            <a:off x="672120" y="1867794"/>
            <a:ext cx="6842352" cy="4709415"/>
          </a:xfrm>
        </p:spPr>
      </p:pic>
      <p:grpSp>
        <p:nvGrpSpPr>
          <p:cNvPr id="12" name="Group 11"/>
          <p:cNvGrpSpPr/>
          <p:nvPr/>
        </p:nvGrpSpPr>
        <p:grpSpPr>
          <a:xfrm>
            <a:off x="10612582" y="325331"/>
            <a:ext cx="1299951" cy="1194665"/>
            <a:chOff x="7477876" y="2186195"/>
            <a:chExt cx="3648363" cy="3498853"/>
          </a:xfrm>
        </p:grpSpPr>
        <p:sp>
          <p:nvSpPr>
            <p:cNvPr id="13" name="Hexagon 12"/>
            <p:cNvSpPr/>
            <p:nvPr/>
          </p:nvSpPr>
          <p:spPr>
            <a:xfrm rot="5400000">
              <a:off x="8348263" y="2261496"/>
              <a:ext cx="1905511" cy="1754909"/>
            </a:xfrm>
            <a:prstGeom prst="hexagon">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14" name="Hexagon 13"/>
            <p:cNvSpPr/>
            <p:nvPr/>
          </p:nvSpPr>
          <p:spPr>
            <a:xfrm rot="5400000">
              <a:off x="9296029" y="3831682"/>
              <a:ext cx="1905511" cy="1754909"/>
            </a:xfrm>
            <a:prstGeom prst="hexagon">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sp>
          <p:nvSpPr>
            <p:cNvPr id="15" name="Hexagon 14"/>
            <p:cNvSpPr/>
            <p:nvPr/>
          </p:nvSpPr>
          <p:spPr>
            <a:xfrm rot="5400000">
              <a:off x="7402575" y="3854838"/>
              <a:ext cx="1905511" cy="1754909"/>
            </a:xfrm>
            <a:prstGeom prst="hexagon">
              <a:avLst/>
            </a:prstGeom>
            <a:noFill/>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grpSp>
    </p:spTree>
    <p:extLst>
      <p:ext uri="{BB962C8B-B14F-4D97-AF65-F5344CB8AC3E}">
        <p14:creationId xmlns:p14="http://schemas.microsoft.com/office/powerpoint/2010/main" val="3637206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fun part</a:t>
            </a:r>
            <a:endParaRPr lang="en-US" dirty="0"/>
          </a:p>
        </p:txBody>
      </p:sp>
      <p:sp>
        <p:nvSpPr>
          <p:cNvPr id="3" name="Content Placeholder 2"/>
          <p:cNvSpPr>
            <a:spLocks noGrp="1"/>
          </p:cNvSpPr>
          <p:nvPr>
            <p:ph sz="half" idx="1"/>
          </p:nvPr>
        </p:nvSpPr>
        <p:spPr/>
        <p:txBody>
          <a:bodyPr/>
          <a:lstStyle/>
          <a:p>
            <a:r>
              <a:rPr lang="en-US" dirty="0" smtClean="0"/>
              <a:t>Coolest part of the project</a:t>
            </a:r>
          </a:p>
          <a:p>
            <a:r>
              <a:rPr lang="en-US" dirty="0" smtClean="0"/>
              <a:t>Design cool stuff!</a:t>
            </a:r>
          </a:p>
          <a:p>
            <a:r>
              <a:rPr lang="en-US" dirty="0" smtClean="0"/>
              <a:t>Draw cool stuff!</a:t>
            </a:r>
          </a:p>
          <a:p>
            <a:r>
              <a:rPr lang="en-US" dirty="0" smtClean="0"/>
              <a:t>See cool stuff!</a:t>
            </a:r>
          </a:p>
          <a:p>
            <a:r>
              <a:rPr lang="en-US" dirty="0" smtClean="0"/>
              <a:t>Motivation is a piece of cake</a:t>
            </a:r>
          </a:p>
          <a:p>
            <a:r>
              <a:rPr lang="en-US" dirty="0" smtClean="0"/>
              <a:t>Unfortunately…</a:t>
            </a:r>
          </a:p>
        </p:txBody>
      </p:sp>
      <p:pic>
        <p:nvPicPr>
          <p:cNvPr id="7" name="Picture 12" descr="https://i.imgflip.com/1mz37v.jp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172200" y="2473269"/>
            <a:ext cx="5181600" cy="305604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5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9309" y="975866"/>
            <a:ext cx="6233154" cy="4672584"/>
          </a:xfrm>
          <a:prstGeom prst="rect">
            <a:avLst/>
          </a:prstGeom>
          <a:effectLst>
            <a:softEdge rad="127000"/>
          </a:effectLst>
        </p:spPr>
      </p:pic>
      <p:sp>
        <p:nvSpPr>
          <p:cNvPr id="3" name="Title 2"/>
          <p:cNvSpPr>
            <a:spLocks noGrp="1"/>
          </p:cNvSpPr>
          <p:nvPr>
            <p:ph type="title"/>
          </p:nvPr>
        </p:nvSpPr>
        <p:spPr/>
        <p:txBody>
          <a:bodyPr/>
          <a:lstStyle/>
          <a:p>
            <a:r>
              <a:rPr lang="en-US" dirty="0" smtClean="0">
                <a:solidFill>
                  <a:srgbClr val="C00000"/>
                </a:solidFill>
                <a:latin typeface="Public Gothic Federal" panose="02000506030000020004" pitchFamily="50" charset="0"/>
              </a:rPr>
              <a:t>LET IT SIMMER</a:t>
            </a:r>
            <a:endParaRPr lang="en-US" dirty="0">
              <a:solidFill>
                <a:srgbClr val="C00000"/>
              </a:solidFill>
              <a:latin typeface="Public Gothic Federal" panose="02000506030000020004" pitchFamily="50" charset="0"/>
            </a:endParaRPr>
          </a:p>
        </p:txBody>
      </p:sp>
      <p:sp>
        <p:nvSpPr>
          <p:cNvPr id="4" name="Text Placeholder 3"/>
          <p:cNvSpPr>
            <a:spLocks noGrp="1"/>
          </p:cNvSpPr>
          <p:nvPr>
            <p:ph type="body" idx="1"/>
          </p:nvPr>
        </p:nvSpPr>
        <p:spPr/>
        <p:txBody>
          <a:bodyPr/>
          <a:lstStyle/>
          <a:p>
            <a:r>
              <a:rPr lang="en-US" dirty="0" smtClean="0"/>
              <a:t>How you actually get it done…</a:t>
            </a:r>
            <a:endParaRPr lang="en-US" dirty="0"/>
          </a:p>
        </p:txBody>
      </p:sp>
    </p:spTree>
    <p:extLst>
      <p:ext uri="{BB962C8B-B14F-4D97-AF65-F5344CB8AC3E}">
        <p14:creationId xmlns:p14="http://schemas.microsoft.com/office/powerpoint/2010/main" val="15220018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making progress</a:t>
            </a:r>
            <a:endParaRPr lang="en-US" dirty="0"/>
          </a:p>
        </p:txBody>
      </p:sp>
      <p:sp>
        <p:nvSpPr>
          <p:cNvPr id="4" name="Content Placeholder 3"/>
          <p:cNvSpPr>
            <a:spLocks noGrp="1"/>
          </p:cNvSpPr>
          <p:nvPr>
            <p:ph sz="half" idx="1"/>
          </p:nvPr>
        </p:nvSpPr>
        <p:spPr/>
        <p:txBody>
          <a:bodyPr/>
          <a:lstStyle/>
          <a:p>
            <a:r>
              <a:rPr lang="en-US" dirty="0" smtClean="0"/>
              <a:t>Always make </a:t>
            </a:r>
            <a:r>
              <a:rPr lang="en-US" b="1" dirty="0" smtClean="0"/>
              <a:t>SOME </a:t>
            </a:r>
            <a:r>
              <a:rPr lang="en-US" dirty="0" smtClean="0"/>
              <a:t>progress</a:t>
            </a:r>
          </a:p>
          <a:p>
            <a:r>
              <a:rPr lang="en-US" dirty="0" smtClean="0"/>
              <a:t>“Butt in chair”</a:t>
            </a:r>
          </a:p>
          <a:p>
            <a:r>
              <a:rPr lang="en-US" dirty="0" smtClean="0"/>
              <a:t>A marathon, not a sprint</a:t>
            </a:r>
            <a:endParaRPr lang="en-US" dirty="0"/>
          </a:p>
        </p:txBody>
      </p:sp>
      <p:pic>
        <p:nvPicPr>
          <p:cNvPr id="7" name="Picture 2" descr="Image result for mister incredible job"/>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314623" y="1933903"/>
            <a:ext cx="5549464" cy="369964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461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it incrementally</a:t>
            </a:r>
            <a:endParaRPr lang="en-US" dirty="0"/>
          </a:p>
        </p:txBody>
      </p:sp>
      <p:sp>
        <p:nvSpPr>
          <p:cNvPr id="4" name="Content Placeholder 3"/>
          <p:cNvSpPr>
            <a:spLocks noGrp="1"/>
          </p:cNvSpPr>
          <p:nvPr>
            <p:ph idx="1"/>
          </p:nvPr>
        </p:nvSpPr>
        <p:spPr/>
        <p:txBody>
          <a:bodyPr/>
          <a:lstStyle/>
          <a:p>
            <a:r>
              <a:rPr lang="en-US" dirty="0" smtClean="0"/>
              <a:t>Could give entire talks on this (I did)</a:t>
            </a:r>
          </a:p>
          <a:p>
            <a:r>
              <a:rPr lang="en-US" dirty="0" smtClean="0"/>
              <a:t>Increments of “shippable” quality</a:t>
            </a:r>
          </a:p>
          <a:p>
            <a:r>
              <a:rPr lang="en-US" dirty="0" smtClean="0"/>
              <a:t>The “Hit by a bus” mentality</a:t>
            </a:r>
          </a:p>
          <a:p>
            <a:r>
              <a:rPr lang="en-US" dirty="0" smtClean="0"/>
              <a:t>Learn what you don’t know</a:t>
            </a:r>
            <a:endParaRPr lang="en-US" dirty="0"/>
          </a:p>
        </p:txBody>
      </p:sp>
      <p:pic>
        <p:nvPicPr>
          <p:cNvPr id="7" name="Content Placeholder 6"/>
          <p:cNvPicPr>
            <a:picLocks noGrp="1" noChangeAspect="1"/>
          </p:cNvPicPr>
          <p:nvPr>
            <p:ph sz="half" idx="4294967295"/>
          </p:nvPr>
        </p:nvPicPr>
        <p:blipFill rotWithShape="1">
          <a:blip r:embed="rId3" cstate="email">
            <a:extLst>
              <a:ext uri="{28A0092B-C50C-407E-A947-70E740481C1C}">
                <a14:useLocalDpi xmlns:a14="http://schemas.microsoft.com/office/drawing/2010/main"/>
              </a:ext>
            </a:extLst>
          </a:blip>
          <a:srcRect/>
          <a:stretch/>
        </p:blipFill>
        <p:spPr>
          <a:xfrm>
            <a:off x="7710755" y="0"/>
            <a:ext cx="4373297" cy="2628468"/>
          </a:xfrm>
          <a:effectLst>
            <a:softEdge rad="127000"/>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8917" y="4816082"/>
            <a:ext cx="4381482" cy="2041918"/>
          </a:xfrm>
          <a:prstGeom prst="rect">
            <a:avLst/>
          </a:prstGeom>
          <a:effectLst>
            <a:softEdge rad="127000"/>
          </a:effec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08917" y="2712823"/>
            <a:ext cx="4375135" cy="2016143"/>
          </a:xfrm>
          <a:prstGeom prst="rect">
            <a:avLst/>
          </a:prstGeom>
          <a:effectLst>
            <a:softEdge rad="127000"/>
          </a:effectLst>
        </p:spPr>
      </p:pic>
      <p:sp>
        <p:nvSpPr>
          <p:cNvPr id="17" name="Pentagon 16"/>
          <p:cNvSpPr/>
          <p:nvPr/>
        </p:nvSpPr>
        <p:spPr>
          <a:xfrm>
            <a:off x="2968318" y="5135604"/>
            <a:ext cx="2298682" cy="530275"/>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FIRST SHIPPABLE</a:t>
            </a:r>
            <a:endParaRPr lang="en-US" dirty="0"/>
          </a:p>
        </p:txBody>
      </p:sp>
      <p:sp>
        <p:nvSpPr>
          <p:cNvPr id="16" name="Pentagon 15"/>
          <p:cNvSpPr/>
          <p:nvPr/>
        </p:nvSpPr>
        <p:spPr>
          <a:xfrm>
            <a:off x="1918855" y="4605329"/>
            <a:ext cx="2298682" cy="530275"/>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FIRST PLAYABLE</a:t>
            </a:r>
            <a:endParaRPr lang="en-US" dirty="0"/>
          </a:p>
        </p:txBody>
      </p:sp>
      <p:sp>
        <p:nvSpPr>
          <p:cNvPr id="15" name="Pentagon 14"/>
          <p:cNvSpPr/>
          <p:nvPr/>
        </p:nvSpPr>
        <p:spPr>
          <a:xfrm>
            <a:off x="887860" y="4075054"/>
            <a:ext cx="2298682" cy="530275"/>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NOT TESTABLE</a:t>
            </a:r>
            <a:endParaRPr lang="en-US" dirty="0"/>
          </a:p>
        </p:txBody>
      </p:sp>
      <p:sp>
        <p:nvSpPr>
          <p:cNvPr id="10" name="Pentagon 9"/>
          <p:cNvSpPr/>
          <p:nvPr/>
        </p:nvSpPr>
        <p:spPr>
          <a:xfrm>
            <a:off x="3952010" y="5672951"/>
            <a:ext cx="2298682" cy="530275"/>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LAUNCH VERSION</a:t>
            </a:r>
            <a:endParaRPr lang="en-US" dirty="0"/>
          </a:p>
        </p:txBody>
      </p:sp>
      <p:sp>
        <p:nvSpPr>
          <p:cNvPr id="11" name="Pentagon 10"/>
          <p:cNvSpPr/>
          <p:nvPr/>
        </p:nvSpPr>
        <p:spPr>
          <a:xfrm>
            <a:off x="5085752" y="6219619"/>
            <a:ext cx="2298682" cy="53027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UPDATES</a:t>
            </a:r>
            <a:endParaRPr lang="en-US" dirty="0"/>
          </a:p>
        </p:txBody>
      </p:sp>
      <p:sp>
        <p:nvSpPr>
          <p:cNvPr id="3" name="Rectangle 2"/>
          <p:cNvSpPr/>
          <p:nvPr/>
        </p:nvSpPr>
        <p:spPr>
          <a:xfrm>
            <a:off x="271130" y="4001294"/>
            <a:ext cx="476412" cy="2862322"/>
          </a:xfrm>
          <a:prstGeom prst="rect">
            <a:avLst/>
          </a:prstGeom>
          <a:noFill/>
        </p:spPr>
        <p:txBody>
          <a:bodyPr wrap="none" lIns="91440" tIns="45720" rIns="91440" bIns="45720">
            <a:spAutoFit/>
          </a:bodyPr>
          <a:lstStyle/>
          <a:p>
            <a:pPr algn="ctr"/>
            <a:r>
              <a:rPr lang="en-US" sz="3600" b="1" cap="none" spc="0" dirty="0" smtClean="0">
                <a:ln w="22225">
                  <a:solidFill>
                    <a:schemeClr val="accent2"/>
                  </a:solidFill>
                  <a:prstDash val="solid"/>
                </a:ln>
                <a:solidFill>
                  <a:schemeClr val="accent2">
                    <a:lumMod val="40000"/>
                    <a:lumOff val="60000"/>
                  </a:schemeClr>
                </a:solidFill>
                <a:effectLst/>
              </a:rPr>
              <a:t>F</a:t>
            </a:r>
          </a:p>
          <a:p>
            <a:pPr algn="ctr"/>
            <a:r>
              <a:rPr lang="en-US" sz="3600" b="1" dirty="0" smtClean="0">
                <a:ln w="22225">
                  <a:solidFill>
                    <a:schemeClr val="accent2"/>
                  </a:solidFill>
                  <a:prstDash val="solid"/>
                </a:ln>
                <a:solidFill>
                  <a:schemeClr val="accent2">
                    <a:lumMod val="40000"/>
                    <a:lumOff val="60000"/>
                  </a:schemeClr>
                </a:solidFill>
              </a:rPr>
              <a:t>D</a:t>
            </a:r>
          </a:p>
          <a:p>
            <a:pPr algn="ctr"/>
            <a:r>
              <a:rPr lang="en-US" sz="3600" b="1" cap="none" spc="0" dirty="0" smtClean="0">
                <a:ln w="22225">
                  <a:solidFill>
                    <a:schemeClr val="accent2"/>
                  </a:solidFill>
                  <a:prstDash val="solid"/>
                </a:ln>
                <a:solidFill>
                  <a:schemeClr val="accent2">
                    <a:lumMod val="40000"/>
                    <a:lumOff val="60000"/>
                  </a:schemeClr>
                </a:solidFill>
                <a:effectLst/>
              </a:rPr>
              <a:t>C</a:t>
            </a:r>
          </a:p>
          <a:p>
            <a:pPr algn="ctr"/>
            <a:r>
              <a:rPr lang="en-US" sz="3600" b="1" dirty="0" smtClean="0">
                <a:ln w="22225">
                  <a:solidFill>
                    <a:schemeClr val="accent2"/>
                  </a:solidFill>
                  <a:prstDash val="solid"/>
                </a:ln>
                <a:solidFill>
                  <a:schemeClr val="accent2">
                    <a:lumMod val="40000"/>
                    <a:lumOff val="60000"/>
                  </a:schemeClr>
                </a:solidFill>
              </a:rPr>
              <a:t>B</a:t>
            </a:r>
          </a:p>
          <a:p>
            <a:pPr algn="ctr"/>
            <a:r>
              <a:rPr lang="en-US" sz="3600" b="1" cap="none" spc="0" dirty="0" smtClean="0">
                <a:ln w="22225">
                  <a:solidFill>
                    <a:schemeClr val="accent2"/>
                  </a:solidFill>
                  <a:prstDash val="solid"/>
                </a:ln>
                <a:solidFill>
                  <a:schemeClr val="accent2">
                    <a:lumMod val="40000"/>
                    <a:lumOff val="60000"/>
                  </a:schemeClr>
                </a:solidFill>
                <a:effectLst/>
              </a:rPr>
              <a:t>A</a:t>
            </a:r>
            <a:endParaRPr lang="en-US" sz="3600" b="1" cap="none" spc="0" dirty="0">
              <a:ln w="22225">
                <a:solidFill>
                  <a:schemeClr val="accent2"/>
                </a:solidFill>
                <a:prstDash val="solid"/>
              </a:ln>
              <a:solidFill>
                <a:schemeClr val="accent2">
                  <a:lumMod val="40000"/>
                  <a:lumOff val="60000"/>
                </a:schemeClr>
              </a:solidFill>
              <a:effectLst/>
            </a:endParaRPr>
          </a:p>
        </p:txBody>
      </p:sp>
      <p:cxnSp>
        <p:nvCxnSpPr>
          <p:cNvPr id="6" name="Straight Connector 5"/>
          <p:cNvCxnSpPr/>
          <p:nvPr/>
        </p:nvCxnSpPr>
        <p:spPr>
          <a:xfrm>
            <a:off x="893621" y="4870467"/>
            <a:ext cx="914400" cy="0"/>
          </a:xfrm>
          <a:prstGeom prst="line">
            <a:avLst/>
          </a:prstGeom>
          <a:ln w="38100">
            <a:prstDash val="lgDash"/>
          </a:ln>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a:xfrm>
            <a:off x="902855" y="5420030"/>
            <a:ext cx="1920240" cy="0"/>
          </a:xfrm>
          <a:prstGeom prst="line">
            <a:avLst/>
          </a:prstGeom>
          <a:ln w="38100">
            <a:prstDash val="lgDash"/>
          </a:ln>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a:off x="887860" y="5974212"/>
            <a:ext cx="2926080" cy="0"/>
          </a:xfrm>
          <a:prstGeom prst="line">
            <a:avLst/>
          </a:prstGeom>
          <a:ln w="38100">
            <a:prstDash val="lgDash"/>
          </a:ln>
        </p:spPr>
        <p:style>
          <a:lnRef idx="3">
            <a:schemeClr val="accent5"/>
          </a:lnRef>
          <a:fillRef idx="0">
            <a:schemeClr val="accent5"/>
          </a:fillRef>
          <a:effectRef idx="2">
            <a:schemeClr val="accent5"/>
          </a:effectRef>
          <a:fontRef idx="minor">
            <a:schemeClr val="tx1"/>
          </a:fontRef>
        </p:style>
      </p:cxnSp>
      <p:cxnSp>
        <p:nvCxnSpPr>
          <p:cNvPr id="20" name="Straight Connector 19"/>
          <p:cNvCxnSpPr/>
          <p:nvPr/>
        </p:nvCxnSpPr>
        <p:spPr>
          <a:xfrm>
            <a:off x="902855" y="6537630"/>
            <a:ext cx="4023360" cy="0"/>
          </a:xfrm>
          <a:prstGeom prst="line">
            <a:avLst/>
          </a:prstGeom>
          <a:ln w="38100">
            <a:prstDash val="lg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6369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774545" y="0"/>
            <a:ext cx="341745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Kill your darlings</a:t>
            </a:r>
            <a:endParaRPr lang="en-US" dirty="0"/>
          </a:p>
        </p:txBody>
      </p:sp>
      <p:sp>
        <p:nvSpPr>
          <p:cNvPr id="3" name="Content Placeholder 2"/>
          <p:cNvSpPr>
            <a:spLocks noGrp="1"/>
          </p:cNvSpPr>
          <p:nvPr>
            <p:ph idx="1"/>
          </p:nvPr>
        </p:nvSpPr>
        <p:spPr/>
        <p:txBody>
          <a:bodyPr>
            <a:normAutofit/>
          </a:bodyPr>
          <a:lstStyle/>
          <a:p>
            <a:r>
              <a:rPr lang="en-US" dirty="0" smtClean="0"/>
              <a:t>Keep scope in check</a:t>
            </a:r>
          </a:p>
          <a:p>
            <a:r>
              <a:rPr lang="en-US" dirty="0" smtClean="0"/>
              <a:t>Keep </a:t>
            </a:r>
            <a:r>
              <a:rPr lang="en-US" b="1" dirty="0" smtClean="0"/>
              <a:t>yourself</a:t>
            </a:r>
            <a:r>
              <a:rPr lang="en-US" dirty="0" smtClean="0"/>
              <a:t> in check</a:t>
            </a:r>
          </a:p>
          <a:p>
            <a:r>
              <a:rPr lang="en-US" dirty="0" smtClean="0"/>
              <a:t>Be smart where you cut</a:t>
            </a:r>
          </a:p>
          <a:p>
            <a:pPr lvl="1"/>
            <a:r>
              <a:rPr lang="en-US" dirty="0" smtClean="0"/>
              <a:t>Single faction</a:t>
            </a:r>
          </a:p>
          <a:p>
            <a:pPr lvl="1"/>
            <a:r>
              <a:rPr lang="en-US" dirty="0" smtClean="0"/>
              <a:t>Inexpensive audio</a:t>
            </a:r>
          </a:p>
          <a:p>
            <a:pPr lvl="1"/>
            <a:r>
              <a:rPr lang="en-US" dirty="0" smtClean="0"/>
              <a:t>Random backgrounds</a:t>
            </a:r>
          </a:p>
          <a:p>
            <a:r>
              <a:rPr lang="en-US" dirty="0" smtClean="0"/>
              <a:t>Be smart where you don’t</a:t>
            </a:r>
          </a:p>
          <a:p>
            <a:pPr lvl="1"/>
            <a:r>
              <a:rPr lang="en-US" dirty="0" smtClean="0"/>
              <a:t>Intro and outro movies</a:t>
            </a:r>
          </a:p>
          <a:p>
            <a:pPr lvl="1"/>
            <a:r>
              <a:rPr lang="en-US" dirty="0" smtClean="0"/>
              <a:t>128 levels</a:t>
            </a:r>
            <a:endParaRPr lang="en-US" dirty="0"/>
          </a:p>
        </p:txBody>
      </p:sp>
      <p:pic>
        <p:nvPicPr>
          <p:cNvPr id="14" name="Picture 4" descr="Image result for sausage bomber"/>
          <p:cNvPicPr>
            <a:picLocks noGrp="1" noChangeAspect="1" noChangeArrowheads="1"/>
          </p:cNvPicPr>
          <p:nvPr>
            <p:ph sz="half" idx="4294967295"/>
          </p:nvPr>
        </p:nvPicPr>
        <p:blipFill rotWithShape="1">
          <a:blip r:embed="rId3" cstate="email">
            <a:extLst>
              <a:ext uri="{28A0092B-C50C-407E-A947-70E740481C1C}">
                <a14:useLocalDpi xmlns:a14="http://schemas.microsoft.com/office/drawing/2010/main"/>
              </a:ext>
            </a:extLst>
          </a:blip>
          <a:srcRect/>
          <a:stretch/>
        </p:blipFill>
        <p:spPr bwMode="auto">
          <a:xfrm>
            <a:off x="8932578" y="238561"/>
            <a:ext cx="3167062"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sausage bombe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928099" y="4670593"/>
            <a:ext cx="3166080" cy="21162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sausage bombe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930250" y="2474039"/>
            <a:ext cx="3163929" cy="213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799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611842" y="325331"/>
            <a:ext cx="1300691" cy="1200495"/>
            <a:chOff x="10611842" y="325331"/>
            <a:chExt cx="1300691" cy="1200495"/>
          </a:xfrm>
        </p:grpSpPr>
        <p:sp>
          <p:nvSpPr>
            <p:cNvPr id="14" name="Hexagon 13"/>
            <p:cNvSpPr/>
            <p:nvPr/>
          </p:nvSpPr>
          <p:spPr>
            <a:xfrm rot="5400000">
              <a:off x="10936874" y="337998"/>
              <a:ext cx="650627" cy="625293"/>
            </a:xfrm>
            <a:prstGeom prst="hexagon">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sz="1200" dirty="0" smtClean="0">
                  <a:latin typeface="Public Gothic Federal" panose="02000506030000020004" pitchFamily="50" charset="0"/>
                </a:rPr>
                <a:t>GOOD</a:t>
              </a:r>
              <a:endParaRPr lang="en-US" sz="1200" dirty="0">
                <a:latin typeface="Public Gothic Federal" panose="02000506030000020004" pitchFamily="50" charset="0"/>
              </a:endParaRPr>
            </a:p>
          </p:txBody>
        </p:sp>
        <p:sp>
          <p:nvSpPr>
            <p:cNvPr id="23" name="Hexagon 22"/>
            <p:cNvSpPr/>
            <p:nvPr/>
          </p:nvSpPr>
          <p:spPr>
            <a:xfrm rot="5400000">
              <a:off x="10599175" y="887866"/>
              <a:ext cx="650627" cy="62529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smtClean="0">
                  <a:latin typeface="Public Gothic Federal" panose="02000506030000020004" pitchFamily="50" charset="0"/>
                </a:rPr>
                <a:t>CHEAP</a:t>
              </a:r>
              <a:endParaRPr lang="en-US" sz="1200" dirty="0">
                <a:latin typeface="Public Gothic Federal" panose="02000506030000020004" pitchFamily="50" charset="0"/>
              </a:endParaRPr>
            </a:p>
          </p:txBody>
        </p:sp>
        <p:sp>
          <p:nvSpPr>
            <p:cNvPr id="7" name="Hexagon 6"/>
            <p:cNvSpPr/>
            <p:nvPr/>
          </p:nvSpPr>
          <p:spPr>
            <a:xfrm rot="5400000">
              <a:off x="11274573" y="874130"/>
              <a:ext cx="650627" cy="625293"/>
            </a:xfrm>
            <a:prstGeom prst="hexagon">
              <a:avLst/>
            </a:prstGeom>
            <a:noFill/>
            <a:ln>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1200" dirty="0" smtClean="0">
                  <a:latin typeface="Public Gothic Federal" panose="02000506030000020004" pitchFamily="50" charset="0"/>
                </a:rPr>
                <a:t>FAST</a:t>
              </a:r>
              <a:endParaRPr lang="en-US" sz="1200" dirty="0">
                <a:latin typeface="Public Gothic Federal" panose="02000506030000020004" pitchFamily="50" charset="0"/>
              </a:endParaRPr>
            </a:p>
          </p:txBody>
        </p:sp>
      </p:grpSp>
      <p:sp>
        <p:nvSpPr>
          <p:cNvPr id="2" name="Title 1"/>
          <p:cNvSpPr>
            <a:spLocks noGrp="1"/>
          </p:cNvSpPr>
          <p:nvPr>
            <p:ph type="title"/>
          </p:nvPr>
        </p:nvSpPr>
        <p:spPr/>
        <p:txBody>
          <a:bodyPr/>
          <a:lstStyle/>
          <a:p>
            <a:r>
              <a:rPr lang="en-US" dirty="0" smtClean="0"/>
              <a:t>Assets bulk</a:t>
            </a:r>
            <a:endParaRPr lang="en-US" dirty="0"/>
          </a:p>
        </p:txBody>
      </p:sp>
      <p:pic>
        <p:nvPicPr>
          <p:cNvPr id="11" name="Content Placeholder 10"/>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979050" y="1865684"/>
            <a:ext cx="2623127" cy="4951785"/>
          </a:xfrm>
        </p:spPr>
      </p:pic>
      <p:grpSp>
        <p:nvGrpSpPr>
          <p:cNvPr id="16" name="Group 15"/>
          <p:cNvGrpSpPr/>
          <p:nvPr/>
        </p:nvGrpSpPr>
        <p:grpSpPr>
          <a:xfrm>
            <a:off x="3951892" y="1699924"/>
            <a:ext cx="7775348" cy="4950256"/>
            <a:chOff x="6655501" y="3268268"/>
            <a:chExt cx="5465143" cy="3479440"/>
          </a:xfrm>
        </p:grpSpPr>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5501" y="3268268"/>
              <a:ext cx="5465143" cy="1166146"/>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8540" y="4484284"/>
              <a:ext cx="5462103" cy="1165498"/>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58541" y="5586580"/>
              <a:ext cx="5441623" cy="1161128"/>
            </a:xfrm>
            <a:prstGeom prst="rect">
              <a:avLst/>
            </a:prstGeom>
          </p:spPr>
        </p:pic>
      </p:grpSp>
    </p:spTree>
    <p:extLst>
      <p:ext uri="{BB962C8B-B14F-4D97-AF65-F5344CB8AC3E}">
        <p14:creationId xmlns:p14="http://schemas.microsoft.com/office/powerpoint/2010/main" val="1885958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128 levels</a:t>
            </a:r>
            <a:endParaRPr lang="en-US" dirty="0"/>
          </a:p>
        </p:txBody>
      </p:sp>
      <p:sp>
        <p:nvSpPr>
          <p:cNvPr id="4" name="Content Placeholder 3"/>
          <p:cNvSpPr>
            <a:spLocks noGrp="1"/>
          </p:cNvSpPr>
          <p:nvPr>
            <p:ph sz="half" idx="1"/>
          </p:nvPr>
        </p:nvSpPr>
        <p:spPr/>
        <p:txBody>
          <a:bodyPr/>
          <a:lstStyle/>
          <a:p>
            <a:r>
              <a:rPr lang="en-US" dirty="0" smtClean="0"/>
              <a:t>Not all of them great</a:t>
            </a:r>
          </a:p>
          <a:p>
            <a:r>
              <a:rPr lang="en-US" dirty="0" smtClean="0"/>
              <a:t>Not all of them on first try</a:t>
            </a:r>
          </a:p>
          <a:p>
            <a:r>
              <a:rPr lang="en-US" dirty="0" smtClean="0"/>
              <a:t>Time consuming</a:t>
            </a:r>
          </a:p>
          <a:p>
            <a:r>
              <a:rPr lang="en-US" dirty="0" smtClean="0"/>
              <a:t>You’re going to run out of ideas</a:t>
            </a:r>
          </a:p>
          <a:p>
            <a:r>
              <a:rPr lang="en-US" dirty="0" smtClean="0"/>
              <a:t>Just slap some tiles together and go from there</a:t>
            </a:r>
            <a:endParaRPr lang="en-US" dirty="0"/>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206857" y="1825625"/>
            <a:ext cx="5112286" cy="4351338"/>
          </a:xfrm>
          <a:prstGeom prst="rect">
            <a:avLst/>
          </a:prstGeom>
          <a:effectLst>
            <a:softEdge rad="190500"/>
          </a:effectLst>
        </p:spPr>
      </p:pic>
    </p:spTree>
    <p:extLst>
      <p:ext uri="{BB962C8B-B14F-4D97-AF65-F5344CB8AC3E}">
        <p14:creationId xmlns:p14="http://schemas.microsoft.com/office/powerpoint/2010/main" val="3673819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Eyes on the prize</a:t>
            </a:r>
            <a:endParaRPr lang="en-US" dirty="0"/>
          </a:p>
        </p:txBody>
      </p:sp>
      <p:sp>
        <p:nvSpPr>
          <p:cNvPr id="4" name="Content Placeholder 3"/>
          <p:cNvSpPr>
            <a:spLocks noGrp="1"/>
          </p:cNvSpPr>
          <p:nvPr>
            <p:ph sz="half" idx="1"/>
          </p:nvPr>
        </p:nvSpPr>
        <p:spPr/>
        <p:txBody>
          <a:bodyPr>
            <a:normAutofit/>
          </a:bodyPr>
          <a:lstStyle/>
          <a:p>
            <a:r>
              <a:rPr lang="en-US" dirty="0" smtClean="0"/>
              <a:t>How to stay motivated?</a:t>
            </a:r>
          </a:p>
          <a:p>
            <a:pPr lvl="1"/>
            <a:r>
              <a:rPr lang="en-US" dirty="0" smtClean="0"/>
              <a:t>Remember your goals</a:t>
            </a:r>
          </a:p>
          <a:p>
            <a:r>
              <a:rPr lang="en-US" dirty="0" smtClean="0"/>
              <a:t>What is success?</a:t>
            </a:r>
          </a:p>
          <a:p>
            <a:pPr lvl="1"/>
            <a:r>
              <a:rPr lang="en-US" dirty="0" smtClean="0"/>
              <a:t>Set clear expectations</a:t>
            </a:r>
          </a:p>
          <a:p>
            <a:pPr lvl="1"/>
            <a:r>
              <a:rPr lang="en-US" dirty="0" smtClean="0"/>
              <a:t>You don’t control fame</a:t>
            </a:r>
          </a:p>
          <a:p>
            <a:pPr lvl="1"/>
            <a:r>
              <a:rPr lang="en-US" dirty="0" smtClean="0"/>
              <a:t>You don’t control fortune</a:t>
            </a:r>
          </a:p>
          <a:p>
            <a:pPr lvl="1"/>
            <a:r>
              <a:rPr lang="en-US" dirty="0" smtClean="0"/>
              <a:t>You control </a:t>
            </a:r>
            <a:r>
              <a:rPr lang="en-US" b="1" dirty="0" smtClean="0"/>
              <a:t>quality</a:t>
            </a:r>
          </a:p>
          <a:p>
            <a:r>
              <a:rPr lang="en-US" dirty="0" smtClean="0"/>
              <a:t>Stick </a:t>
            </a:r>
            <a:r>
              <a:rPr lang="en-US" dirty="0"/>
              <a:t>to your dates</a:t>
            </a:r>
          </a:p>
          <a:p>
            <a:pPr lvl="1"/>
            <a:r>
              <a:rPr lang="en-US" dirty="0"/>
              <a:t>When you don’t, set new ones</a:t>
            </a:r>
          </a:p>
          <a:p>
            <a:endParaRPr lang="en-US" dirty="0"/>
          </a:p>
        </p:txBody>
      </p:sp>
      <p:pic>
        <p:nvPicPr>
          <p:cNvPr id="14" name="Content Placeholder 8"/>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680643" y="1896443"/>
            <a:ext cx="4673157" cy="3714568"/>
          </a:xfrm>
          <a:effectLst>
            <a:softEdge rad="190500"/>
          </a:effectLst>
        </p:spPr>
      </p:pic>
    </p:spTree>
    <p:extLst>
      <p:ext uri="{BB962C8B-B14F-4D97-AF65-F5344CB8AC3E}">
        <p14:creationId xmlns:p14="http://schemas.microsoft.com/office/powerpoint/2010/main" val="432232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0" y="3422685"/>
            <a:ext cx="6106152" cy="3435315"/>
          </a:xfr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5232" y="3422685"/>
            <a:ext cx="6106768" cy="343531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76"/>
            <a:ext cx="6106152" cy="343471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6152" y="0"/>
            <a:ext cx="6092487" cy="3427023"/>
          </a:xfrm>
          <a:prstGeom prst="rect">
            <a:avLst/>
          </a:prstGeom>
        </p:spPr>
      </p:pic>
    </p:spTree>
    <p:extLst>
      <p:ext uri="{BB962C8B-B14F-4D97-AF65-F5344CB8AC3E}">
        <p14:creationId xmlns:p14="http://schemas.microsoft.com/office/powerpoint/2010/main" val="4154279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83564" y="979056"/>
            <a:ext cx="6228899" cy="4669394"/>
          </a:xfrm>
          <a:prstGeom prst="rect">
            <a:avLst/>
          </a:prstGeom>
          <a:effectLst>
            <a:softEdge rad="190500"/>
          </a:effectLst>
        </p:spPr>
      </p:pic>
      <p:sp>
        <p:nvSpPr>
          <p:cNvPr id="3" name="Title 2"/>
          <p:cNvSpPr>
            <a:spLocks noGrp="1"/>
          </p:cNvSpPr>
          <p:nvPr>
            <p:ph type="title"/>
          </p:nvPr>
        </p:nvSpPr>
        <p:spPr/>
        <p:txBody>
          <a:bodyPr/>
          <a:lstStyle/>
          <a:p>
            <a:r>
              <a:rPr lang="en-US" dirty="0" smtClean="0">
                <a:solidFill>
                  <a:srgbClr val="C00000"/>
                </a:solidFill>
                <a:latin typeface="Public Gothic Federal" panose="02000506030000020004" pitchFamily="50" charset="0"/>
              </a:rPr>
              <a:t>INGREDIENTS</a:t>
            </a:r>
            <a:endParaRPr lang="en-US" dirty="0">
              <a:solidFill>
                <a:srgbClr val="C00000"/>
              </a:solidFill>
              <a:latin typeface="Public Gothic Federal" panose="02000506030000020004" pitchFamily="50" charset="0"/>
            </a:endParaRPr>
          </a:p>
        </p:txBody>
      </p:sp>
      <p:sp>
        <p:nvSpPr>
          <p:cNvPr id="4" name="Text Placeholder 3"/>
          <p:cNvSpPr>
            <a:spLocks noGrp="1"/>
          </p:cNvSpPr>
          <p:nvPr>
            <p:ph type="body" idx="1"/>
          </p:nvPr>
        </p:nvSpPr>
        <p:spPr/>
        <p:txBody>
          <a:bodyPr/>
          <a:lstStyle/>
          <a:p>
            <a:r>
              <a:rPr lang="en-US" smtClean="0"/>
              <a:t>Why Sausage Bomber?</a:t>
            </a:r>
            <a:endParaRPr lang="en-US" dirty="0"/>
          </a:p>
        </p:txBody>
      </p:sp>
    </p:spTree>
    <p:extLst>
      <p:ext uri="{BB962C8B-B14F-4D97-AF65-F5344CB8AC3E}">
        <p14:creationId xmlns:p14="http://schemas.microsoft.com/office/powerpoint/2010/main" val="3594909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30538" y="1753418"/>
            <a:ext cx="6106152" cy="3434711"/>
          </a:xfrm>
          <a:prstGeom prst="rect">
            <a:avLst/>
          </a:prstGeom>
          <a:effectLst>
            <a:softEdge rad="127000"/>
          </a:effectLst>
        </p:spPr>
      </p:pic>
      <p:sp>
        <p:nvSpPr>
          <p:cNvPr id="3" name="Title 2"/>
          <p:cNvSpPr>
            <a:spLocks noGrp="1"/>
          </p:cNvSpPr>
          <p:nvPr>
            <p:ph type="title"/>
          </p:nvPr>
        </p:nvSpPr>
        <p:spPr/>
        <p:txBody>
          <a:bodyPr/>
          <a:lstStyle/>
          <a:p>
            <a:r>
              <a:rPr lang="en-US" dirty="0" smtClean="0">
                <a:solidFill>
                  <a:srgbClr val="C00000"/>
                </a:solidFill>
                <a:latin typeface="Public Gothic Federal" panose="02000506030000020004" pitchFamily="50" charset="0"/>
              </a:rPr>
              <a:t>PLATING</a:t>
            </a:r>
            <a:endParaRPr lang="en-US" dirty="0">
              <a:solidFill>
                <a:srgbClr val="C00000"/>
              </a:solidFill>
              <a:latin typeface="Public Gothic Federal" panose="02000506030000020004" pitchFamily="50" charset="0"/>
            </a:endParaRPr>
          </a:p>
        </p:txBody>
      </p:sp>
      <p:sp>
        <p:nvSpPr>
          <p:cNvPr id="4" name="Text Placeholder 3"/>
          <p:cNvSpPr>
            <a:spLocks noGrp="1"/>
          </p:cNvSpPr>
          <p:nvPr>
            <p:ph type="body" idx="1"/>
          </p:nvPr>
        </p:nvSpPr>
        <p:spPr/>
        <p:txBody>
          <a:bodyPr/>
          <a:lstStyle/>
          <a:p>
            <a:r>
              <a:rPr lang="en-US" dirty="0" smtClean="0"/>
              <a:t>How did we launch the game?</a:t>
            </a:r>
            <a:endParaRPr lang="en-US" dirty="0"/>
          </a:p>
        </p:txBody>
      </p:sp>
    </p:spTree>
    <p:extLst>
      <p:ext uri="{BB962C8B-B14F-4D97-AF65-F5344CB8AC3E}">
        <p14:creationId xmlns:p14="http://schemas.microsoft.com/office/powerpoint/2010/main" val="29333796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a:t>
            </a:r>
            <a:endParaRPr lang="en-US" dirty="0"/>
          </a:p>
        </p:txBody>
      </p:sp>
      <p:sp>
        <p:nvSpPr>
          <p:cNvPr id="6" name="Content Placeholder 5"/>
          <p:cNvSpPr>
            <a:spLocks noGrp="1"/>
          </p:cNvSpPr>
          <p:nvPr>
            <p:ph sz="half" idx="1"/>
          </p:nvPr>
        </p:nvSpPr>
        <p:spPr/>
        <p:txBody>
          <a:bodyPr/>
          <a:lstStyle/>
          <a:p>
            <a:r>
              <a:rPr lang="en-US" dirty="0"/>
              <a:t>Get players to know you before you try to sell them something</a:t>
            </a:r>
          </a:p>
          <a:p>
            <a:r>
              <a:rPr lang="en-US" dirty="0"/>
              <a:t>Social media is a time sink</a:t>
            </a:r>
          </a:p>
          <a:p>
            <a:r>
              <a:rPr lang="en-US" dirty="0"/>
              <a:t>Releasing a game takes time and </a:t>
            </a:r>
            <a:r>
              <a:rPr lang="en-US" dirty="0" smtClean="0"/>
              <a:t>effort</a:t>
            </a:r>
          </a:p>
          <a:p>
            <a:r>
              <a:rPr lang="en-US" dirty="0" smtClean="0"/>
              <a:t>MAKE A PLAN</a:t>
            </a:r>
            <a:endParaRPr lang="en-US" dirty="0"/>
          </a:p>
          <a:p>
            <a:r>
              <a:rPr lang="en-US" dirty="0"/>
              <a:t>Content, content, content…</a:t>
            </a:r>
          </a:p>
          <a:p>
            <a:endParaRPr lang="en-US" dirty="0"/>
          </a:p>
        </p:txBody>
      </p:sp>
      <p:pic>
        <p:nvPicPr>
          <p:cNvPr id="7" name="Content Placeholder 4"/>
          <p:cNvPicPr>
            <a:picLocks noGrp="1" noChangeAspect="1"/>
          </p:cNvPicPr>
          <p:nvPr>
            <p:ph sz="half" idx="2"/>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19800" y="1825625"/>
            <a:ext cx="6242110" cy="4022524"/>
          </a:xfrm>
        </p:spPr>
      </p:pic>
    </p:spTree>
    <p:extLst>
      <p:ext uri="{BB962C8B-B14F-4D97-AF65-F5344CB8AC3E}">
        <p14:creationId xmlns:p14="http://schemas.microsoft.com/office/powerpoint/2010/main" val="736358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Content, Content and Content</a:t>
            </a:r>
            <a:endParaRPr lang="en-US" dirty="0"/>
          </a:p>
        </p:txBody>
      </p:sp>
      <p:pic>
        <p:nvPicPr>
          <p:cNvPr id="2" name="Content Placeholder 1"/>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161385" y="1721893"/>
            <a:ext cx="1908822" cy="2468880"/>
          </a:xfrm>
        </p:spPr>
      </p:pic>
      <p:pic>
        <p:nvPicPr>
          <p:cNvPr id="3" name="Content Placeholder 2"/>
          <p:cNvPicPr>
            <a:picLocks noGrp="1" noChangeAspect="1"/>
          </p:cNvPicPr>
          <p:nvPr>
            <p:ph sz="half" idx="4294967295"/>
          </p:nvPr>
        </p:nvPicPr>
        <p:blipFill>
          <a:blip r:embed="rId4" cstate="email">
            <a:extLst>
              <a:ext uri="{28A0092B-C50C-407E-A947-70E740481C1C}">
                <a14:useLocalDpi xmlns:a14="http://schemas.microsoft.com/office/drawing/2010/main"/>
              </a:ext>
            </a:extLst>
          </a:blip>
          <a:stretch>
            <a:fillRect/>
          </a:stretch>
        </p:blipFill>
        <p:spPr>
          <a:xfrm>
            <a:off x="10078172" y="1721893"/>
            <a:ext cx="1897787" cy="2468880"/>
          </a:xfr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0884" y="4240739"/>
            <a:ext cx="1899880" cy="246888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3105" y="1721893"/>
            <a:ext cx="1899881" cy="246888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35393" y="1721893"/>
            <a:ext cx="1899881" cy="246888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31218" y="4240739"/>
            <a:ext cx="1899881" cy="2468880"/>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48038" y="1721893"/>
            <a:ext cx="1909524" cy="2468880"/>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1553" y="4240739"/>
            <a:ext cx="1899880" cy="2468880"/>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90549" y="4240739"/>
            <a:ext cx="1909524" cy="2468880"/>
          </a:xfrm>
          <a:prstGeom prst="rect">
            <a:avLst/>
          </a:prstGeom>
        </p:spPr>
      </p:pic>
      <p:pic>
        <p:nvPicPr>
          <p:cNvPr id="14" name="Picture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090817" y="1721893"/>
            <a:ext cx="1909524" cy="2468880"/>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79858" y="4240739"/>
            <a:ext cx="1899881" cy="2468880"/>
          </a:xfrm>
          <a:prstGeom prst="rect">
            <a:avLst/>
          </a:prstGeom>
        </p:spPr>
      </p:pic>
    </p:spTree>
    <p:extLst>
      <p:ext uri="{BB962C8B-B14F-4D97-AF65-F5344CB8AC3E}">
        <p14:creationId xmlns:p14="http://schemas.microsoft.com/office/powerpoint/2010/main" val="13175937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sz="half" idx="1"/>
          </p:nvPr>
        </p:nvSpPr>
        <p:spPr/>
        <p:txBody>
          <a:bodyPr>
            <a:normAutofit/>
          </a:bodyPr>
          <a:lstStyle/>
          <a:p>
            <a:pPr marL="0" indent="0">
              <a:buNone/>
            </a:pPr>
            <a:r>
              <a:rPr lang="en-US" sz="3000" dirty="0" smtClean="0"/>
              <a:t>Tell us what you think!</a:t>
            </a:r>
          </a:p>
          <a:p>
            <a:pPr marL="0" indent="0">
              <a:buNone/>
            </a:pPr>
            <a:r>
              <a:rPr lang="en-US" sz="3000" dirty="0" smtClean="0"/>
              <a:t>@</a:t>
            </a:r>
            <a:r>
              <a:rPr lang="en-US" sz="3000" dirty="0" err="1" smtClean="0"/>
              <a:t>KatsuGames</a:t>
            </a:r>
            <a:endParaRPr lang="en-US" sz="3000" dirty="0" smtClean="0"/>
          </a:p>
          <a:p>
            <a:pPr marL="0" indent="0">
              <a:buNone/>
            </a:pPr>
            <a:r>
              <a:rPr lang="en-US" sz="3000" dirty="0" smtClean="0"/>
              <a:t>@</a:t>
            </a:r>
            <a:r>
              <a:rPr lang="en-US" sz="3000" dirty="0" err="1" smtClean="0"/>
              <a:t>StephaneImbert</a:t>
            </a:r>
            <a:endParaRPr lang="en-US" sz="3000" dirty="0" smtClean="0"/>
          </a:p>
          <a:p>
            <a:pPr marL="0" indent="0">
              <a:buNone/>
            </a:pPr>
            <a:r>
              <a:rPr lang="en-US" sz="3000" dirty="0" err="1" smtClean="0"/>
              <a:t>KatsuEntertainment</a:t>
            </a:r>
            <a:endParaRPr lang="en-US" sz="3000" dirty="0" smtClean="0"/>
          </a:p>
          <a:p>
            <a:pPr marL="0" indent="0">
              <a:buNone/>
            </a:pPr>
            <a:r>
              <a:rPr lang="en-US" sz="3000" dirty="0" err="1" smtClean="0"/>
              <a:t>Katsu_entertainment</a:t>
            </a:r>
            <a:endParaRPr lang="en-US" sz="3000" dirty="0" smtClean="0"/>
          </a:p>
          <a:p>
            <a:pPr marL="0" indent="0">
              <a:buNone/>
            </a:pPr>
            <a:r>
              <a:rPr lang="en-US" sz="3000" dirty="0" smtClean="0"/>
              <a:t>www.katsugames.com</a:t>
            </a:r>
          </a:p>
          <a:p>
            <a:pPr marL="0" indent="0">
              <a:buNone/>
            </a:pPr>
            <a:endParaRPr lang="en-US" sz="3000" dirty="0"/>
          </a:p>
          <a:p>
            <a:pPr marL="0" indent="0">
              <a:buNone/>
            </a:pPr>
            <a:r>
              <a:rPr lang="en-US" sz="3000" dirty="0" smtClean="0"/>
              <a:t>Download the game now!</a:t>
            </a:r>
            <a:endParaRPr lang="en-US" sz="3000" dirty="0"/>
          </a:p>
        </p:txBody>
      </p:sp>
      <p:pic>
        <p:nvPicPr>
          <p:cNvPr id="5" name="Picture 2" descr="Image result for facebook ic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637" y="3550755"/>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637" y="2479339"/>
            <a:ext cx="274320" cy="27432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2637" y="4072462"/>
            <a:ext cx="281018" cy="27432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637" y="3015046"/>
            <a:ext cx="274320" cy="274320"/>
          </a:xfrm>
          <a:prstGeom prst="rect">
            <a:avLst/>
          </a:prstGeom>
        </p:spPr>
      </p:pic>
      <p:pic>
        <p:nvPicPr>
          <p:cNvPr id="11" name="Picture 14" descr="Related image"/>
          <p:cNvPicPr>
            <a:picLocks noChangeAspect="1" noChangeArrowheads="1"/>
          </p:cNvPicPr>
          <p:nvPr/>
        </p:nvPicPr>
        <p:blipFill>
          <a:blip r:embed="rId6"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42637" y="4631115"/>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sz="half" idx="2"/>
          </p:nvPr>
        </p:nvPicPr>
        <p:blipFill>
          <a:blip r:embed="rId7" cstate="email">
            <a:extLst>
              <a:ext uri="{28A0092B-C50C-407E-A947-70E740481C1C}">
                <a14:useLocalDpi xmlns:a14="http://schemas.microsoft.com/office/drawing/2010/main"/>
              </a:ext>
            </a:extLst>
          </a:blip>
          <a:stretch>
            <a:fillRect/>
          </a:stretch>
        </p:blipFill>
        <p:spPr>
          <a:xfrm>
            <a:off x="4775182" y="1995485"/>
            <a:ext cx="7173504" cy="3616892"/>
          </a:xfrm>
          <a:effectLst>
            <a:softEdge rad="190500"/>
          </a:effectLst>
        </p:spPr>
      </p:pic>
      <p:pic>
        <p:nvPicPr>
          <p:cNvPr id="10" name="Picture 2" descr="app_store_badge_io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01572" y="6230357"/>
            <a:ext cx="1828800" cy="5357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oogle-play-badge.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46438" y="6223213"/>
            <a:ext cx="18288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mazon-underground-badge-whit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6066" y="6239577"/>
            <a:ext cx="1569440" cy="53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017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Our Game History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77784" y="1825624"/>
            <a:ext cx="8448337" cy="4686011"/>
          </a:xfr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234050">
            <a:off x="9510246" y="3454253"/>
            <a:ext cx="1428750" cy="1428750"/>
          </a:xfrm>
          <a:prstGeom prst="rect">
            <a:avLst/>
          </a:prstGeom>
          <a:ln w="317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5534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History of Sausage </a:t>
            </a:r>
            <a:r>
              <a:rPr lang="en-US" dirty="0" smtClean="0"/>
              <a:t>Bomber</a:t>
            </a:r>
            <a:endParaRPr lang="en-US" dirty="0"/>
          </a:p>
        </p:txBody>
      </p:sp>
      <p:sp>
        <p:nvSpPr>
          <p:cNvPr id="3" name="Content Placeholder 2"/>
          <p:cNvSpPr>
            <a:spLocks noGrp="1"/>
          </p:cNvSpPr>
          <p:nvPr>
            <p:ph idx="1"/>
          </p:nvPr>
        </p:nvSpPr>
        <p:spPr/>
        <p:txBody>
          <a:bodyPr/>
          <a:lstStyle/>
          <a:p>
            <a:pPr fontAlgn="base"/>
            <a:r>
              <a:rPr lang="en-US" dirty="0"/>
              <a:t>Working on Boulder Dash 30th Anniversary</a:t>
            </a:r>
          </a:p>
          <a:p>
            <a:pPr fontAlgn="base"/>
            <a:r>
              <a:rPr lang="en-US" dirty="0"/>
              <a:t>Wanted to build up Katsu Entertainment’s </a:t>
            </a:r>
            <a:r>
              <a:rPr lang="en-US" dirty="0" smtClean="0"/>
              <a:t>portfolio</a:t>
            </a:r>
            <a:endParaRPr lang="en-US" dirty="0"/>
          </a:p>
          <a:p>
            <a:pPr fontAlgn="base"/>
            <a:r>
              <a:rPr lang="en-US" dirty="0"/>
              <a:t>Limited time</a:t>
            </a:r>
          </a:p>
          <a:p>
            <a:pPr fontAlgn="base"/>
            <a:r>
              <a:rPr lang="en-US" dirty="0"/>
              <a:t>Limited budget</a:t>
            </a:r>
          </a:p>
          <a:p>
            <a:pPr fontAlgn="base"/>
            <a:r>
              <a:rPr lang="en-US" dirty="0"/>
              <a:t>Limited </a:t>
            </a:r>
            <a:r>
              <a:rPr lang="en-US" dirty="0" smtClean="0"/>
              <a:t>timeline</a:t>
            </a:r>
            <a:endParaRPr lang="en-US" dirty="0"/>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71330" y="849782"/>
            <a:ext cx="2775801" cy="5044239"/>
          </a:xfrm>
          <a:prstGeom prst="rect">
            <a:avLst/>
          </a:prstGeom>
          <a:effectLst>
            <a:softEdge rad="190500"/>
          </a:effectLst>
        </p:spPr>
      </p:pic>
      <p:grpSp>
        <p:nvGrpSpPr>
          <p:cNvPr id="19" name="Group 18"/>
          <p:cNvGrpSpPr/>
          <p:nvPr/>
        </p:nvGrpSpPr>
        <p:grpSpPr>
          <a:xfrm>
            <a:off x="602741" y="5798801"/>
            <a:ext cx="8768589" cy="1041947"/>
            <a:chOff x="602741" y="5798801"/>
            <a:chExt cx="8768589" cy="1041947"/>
          </a:xfrm>
        </p:grpSpPr>
        <p:grpSp>
          <p:nvGrpSpPr>
            <p:cNvPr id="14" name="Group 13"/>
            <p:cNvGrpSpPr/>
            <p:nvPr/>
          </p:nvGrpSpPr>
          <p:grpSpPr>
            <a:xfrm>
              <a:off x="602741" y="5819985"/>
              <a:ext cx="8768589" cy="1020763"/>
              <a:chOff x="300819" y="5837237"/>
              <a:chExt cx="8768589" cy="1020763"/>
            </a:xfrm>
          </p:grpSpPr>
          <p:sp>
            <p:nvSpPr>
              <p:cNvPr id="6" name="Rectangle 5"/>
              <p:cNvSpPr/>
              <p:nvPr/>
            </p:nvSpPr>
            <p:spPr>
              <a:xfrm flipH="1">
                <a:off x="300819" y="5837237"/>
                <a:ext cx="8308343" cy="949325"/>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a:off x="383945" y="5911273"/>
                <a:ext cx="8121700" cy="803563"/>
              </a:xfrm>
              <a:prstGeom prst="rect">
                <a:avLst/>
              </a:prstGeom>
              <a:solidFill>
                <a:srgbClr val="DDA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8328436" y="6117028"/>
                <a:ext cx="740972" cy="740972"/>
              </a:xfrm>
              <a:prstGeom prst="rect">
                <a:avLst/>
              </a:prstGeom>
            </p:spPr>
          </p:pic>
          <p:sp>
            <p:nvSpPr>
              <p:cNvPr id="8" name="Rectangle 7"/>
              <p:cNvSpPr/>
              <p:nvPr/>
            </p:nvSpPr>
            <p:spPr>
              <a:xfrm flipH="1">
                <a:off x="448600" y="5965464"/>
                <a:ext cx="7979407" cy="693953"/>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latin typeface="Public Gothic Federal" panose="02000506030000020004" pitchFamily="50" charset="0"/>
                  </a:rPr>
                  <a:t>Build your IP… but be professional!</a:t>
                </a:r>
                <a:endParaRPr lang="en-US" sz="3200" dirty="0">
                  <a:solidFill>
                    <a:srgbClr val="C00000"/>
                  </a:solidFill>
                  <a:latin typeface="Public Gothic Federal" panose="02000506030000020004" pitchFamily="50" charset="0"/>
                </a:endParaRPr>
              </a:p>
            </p:txBody>
          </p:sp>
        </p:grpSp>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5798801"/>
              <a:ext cx="934186" cy="934186"/>
            </a:xfrm>
            <a:prstGeom prst="rect">
              <a:avLst/>
            </a:prstGeom>
          </p:spPr>
        </p:pic>
      </p:grpSp>
    </p:spTree>
    <p:extLst>
      <p:ext uri="{BB962C8B-B14F-4D97-AF65-F5344CB8AC3E}">
        <p14:creationId xmlns:p14="http://schemas.microsoft.com/office/powerpoint/2010/main" val="2100982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History of Sausage Bomber</a:t>
            </a:r>
          </a:p>
        </p:txBody>
      </p:sp>
      <p:sp>
        <p:nvSpPr>
          <p:cNvPr id="3" name="Content Placeholder 2"/>
          <p:cNvSpPr>
            <a:spLocks noGrp="1"/>
          </p:cNvSpPr>
          <p:nvPr>
            <p:ph sz="half" idx="1"/>
          </p:nvPr>
        </p:nvSpPr>
        <p:spPr/>
        <p:txBody>
          <a:bodyPr/>
          <a:lstStyle/>
          <a:p>
            <a:pPr fontAlgn="base"/>
            <a:r>
              <a:rPr lang="en-US" dirty="0" smtClean="0"/>
              <a:t>Napkin idea</a:t>
            </a:r>
          </a:p>
          <a:p>
            <a:pPr fontAlgn="base"/>
            <a:r>
              <a:rPr lang="en-US" dirty="0" smtClean="0"/>
              <a:t>“Sausage Bomber”</a:t>
            </a:r>
            <a:endParaRPr lang="en-US" dirty="0"/>
          </a:p>
          <a:p>
            <a:pPr fontAlgn="base"/>
            <a:r>
              <a:rPr lang="en-US" dirty="0" smtClean="0"/>
              <a:t>We had to make it</a:t>
            </a:r>
          </a:p>
          <a:p>
            <a:pPr fontAlgn="base"/>
            <a:endParaRPr lang="en-US" dirty="0"/>
          </a:p>
          <a:p>
            <a:pPr fontAlgn="base"/>
            <a:r>
              <a:rPr lang="en-US" dirty="0"/>
              <a:t>No alcohol was involved</a:t>
            </a:r>
          </a:p>
          <a:p>
            <a:pPr marL="0" indent="0" fontAlgn="base">
              <a:buNone/>
            </a:pPr>
            <a:endParaRPr lang="en-US" dirty="0"/>
          </a:p>
        </p:txBody>
      </p:sp>
      <p:pic>
        <p:nvPicPr>
          <p:cNvPr id="11" name="Picture 2" descr="https://lh5.googleusercontent.com/k5OO7YNQYefREaXDGwaD6xlEk8RPeHnRCK_ASrMeHpesC3YbOzZl4pCbdpmRW4fitvRGtr4huRdZsLqiR-Gh1ZTngFwI5EDKcO119iiNfLbe2Z-LvN7gL4xYK6L0tJx2EJqtNK04ITU"/>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868063" y="2222158"/>
            <a:ext cx="6086042" cy="3043021"/>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02741" y="5798801"/>
            <a:ext cx="8768589" cy="1041947"/>
            <a:chOff x="602741" y="5798801"/>
            <a:chExt cx="8768589" cy="1041947"/>
          </a:xfrm>
        </p:grpSpPr>
        <p:grpSp>
          <p:nvGrpSpPr>
            <p:cNvPr id="12" name="Group 11"/>
            <p:cNvGrpSpPr/>
            <p:nvPr/>
          </p:nvGrpSpPr>
          <p:grpSpPr>
            <a:xfrm>
              <a:off x="602741" y="5819985"/>
              <a:ext cx="8768589" cy="1020763"/>
              <a:chOff x="300819" y="5837237"/>
              <a:chExt cx="8768589" cy="1020763"/>
            </a:xfrm>
          </p:grpSpPr>
          <p:sp>
            <p:nvSpPr>
              <p:cNvPr id="13" name="Rectangle 12"/>
              <p:cNvSpPr/>
              <p:nvPr/>
            </p:nvSpPr>
            <p:spPr>
              <a:xfrm flipH="1">
                <a:off x="300819" y="5837237"/>
                <a:ext cx="8308343" cy="949325"/>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383945" y="5911273"/>
                <a:ext cx="8121700" cy="803563"/>
              </a:xfrm>
              <a:prstGeom prst="rect">
                <a:avLst/>
              </a:prstGeom>
              <a:solidFill>
                <a:srgbClr val="DDA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8328436" y="6117028"/>
                <a:ext cx="740972" cy="740972"/>
              </a:xfrm>
              <a:prstGeom prst="rect">
                <a:avLst/>
              </a:prstGeom>
            </p:spPr>
          </p:pic>
          <p:sp>
            <p:nvSpPr>
              <p:cNvPr id="16" name="Rectangle 15"/>
              <p:cNvSpPr/>
              <p:nvPr/>
            </p:nvSpPr>
            <p:spPr>
              <a:xfrm flipH="1">
                <a:off x="448600" y="5965464"/>
                <a:ext cx="7979407" cy="693953"/>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latin typeface="Public Gothic Federal" panose="02000506030000020004" pitchFamily="50" charset="0"/>
                  </a:rPr>
                  <a:t>Go to dinner… also, no bad ideas.</a:t>
                </a:r>
                <a:endParaRPr lang="en-US" sz="3200" dirty="0">
                  <a:solidFill>
                    <a:srgbClr val="C00000"/>
                  </a:solidFill>
                  <a:latin typeface="Public Gothic Federal" panose="02000506030000020004" pitchFamily="50" charset="0"/>
                </a:endParaRPr>
              </a:p>
            </p:txBody>
          </p:sp>
        </p:gr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5798801"/>
              <a:ext cx="934186" cy="934186"/>
            </a:xfrm>
            <a:prstGeom prst="rect">
              <a:avLst/>
            </a:prstGeom>
          </p:spPr>
        </p:pic>
      </p:grpSp>
    </p:spTree>
    <p:extLst>
      <p:ext uri="{BB962C8B-B14F-4D97-AF65-F5344CB8AC3E}">
        <p14:creationId xmlns:p14="http://schemas.microsoft.com/office/powerpoint/2010/main" val="2538738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Direction</a:t>
            </a:r>
            <a:endParaRPr lang="en-US" dirty="0"/>
          </a:p>
        </p:txBody>
      </p:sp>
      <p:sp>
        <p:nvSpPr>
          <p:cNvPr id="3" name="Content Placeholder 2"/>
          <p:cNvSpPr>
            <a:spLocks noGrp="1"/>
          </p:cNvSpPr>
          <p:nvPr>
            <p:ph sz="half" idx="1"/>
          </p:nvPr>
        </p:nvSpPr>
        <p:spPr/>
        <p:txBody>
          <a:bodyPr>
            <a:normAutofit/>
          </a:bodyPr>
          <a:lstStyle/>
          <a:p>
            <a:pPr fontAlgn="base"/>
            <a:r>
              <a:rPr lang="en-US" dirty="0"/>
              <a:t>Portfolio piece</a:t>
            </a:r>
          </a:p>
          <a:p>
            <a:pPr fontAlgn="base"/>
            <a:r>
              <a:rPr lang="en-US" dirty="0"/>
              <a:t>Simple yet addictive</a:t>
            </a:r>
          </a:p>
          <a:p>
            <a:pPr fontAlgn="base"/>
            <a:r>
              <a:rPr lang="en-US" dirty="0"/>
              <a:t>Mobile premium</a:t>
            </a:r>
          </a:p>
          <a:p>
            <a:pPr fontAlgn="base"/>
            <a:r>
              <a:rPr lang="en-US" dirty="0"/>
              <a:t>Play it straight</a:t>
            </a:r>
          </a:p>
          <a:p>
            <a:pPr fontAlgn="base"/>
            <a:r>
              <a:rPr lang="en-US" dirty="0"/>
              <a:t>Make ourselves laugh</a:t>
            </a:r>
          </a:p>
          <a:p>
            <a:pPr fontAlgn="base"/>
            <a:r>
              <a:rPr lang="en-US" dirty="0"/>
              <a:t>Developed in our </a:t>
            </a:r>
            <a:r>
              <a:rPr lang="en-US" b="1" dirty="0"/>
              <a:t>spare time</a:t>
            </a:r>
          </a:p>
          <a:p>
            <a:pPr fontAlgn="base"/>
            <a:r>
              <a:rPr lang="en-US" dirty="0"/>
              <a:t>BUT developed on a </a:t>
            </a:r>
            <a:r>
              <a:rPr lang="en-US" b="1" dirty="0" smtClean="0"/>
              <a:t>deadline</a:t>
            </a:r>
            <a:r>
              <a:rPr lang="en-US" b="0" dirty="0" smtClean="0">
                <a:effectLst/>
              </a:rPr>
              <a:t/>
            </a:r>
            <a:br>
              <a:rPr lang="en-US" b="0" dirty="0" smtClean="0">
                <a:effectLst/>
              </a:rPr>
            </a:br>
            <a:endParaRPr lang="en-US"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59142"/>
            <a:ext cx="5181600" cy="3884303"/>
          </a:xfrm>
          <a:prstGeom prst="rect">
            <a:avLst/>
          </a:prstGeom>
          <a:effectLst>
            <a:softEdge rad="190500"/>
          </a:effectLst>
        </p:spPr>
      </p:pic>
      <p:grpSp>
        <p:nvGrpSpPr>
          <p:cNvPr id="14" name="Group 13"/>
          <p:cNvGrpSpPr/>
          <p:nvPr/>
        </p:nvGrpSpPr>
        <p:grpSpPr>
          <a:xfrm>
            <a:off x="602741" y="5798801"/>
            <a:ext cx="8768589" cy="1041947"/>
            <a:chOff x="602741" y="5798801"/>
            <a:chExt cx="8768589" cy="1041947"/>
          </a:xfrm>
        </p:grpSpPr>
        <p:grpSp>
          <p:nvGrpSpPr>
            <p:cNvPr id="8" name="Group 7"/>
            <p:cNvGrpSpPr/>
            <p:nvPr/>
          </p:nvGrpSpPr>
          <p:grpSpPr>
            <a:xfrm>
              <a:off x="602741" y="5819985"/>
              <a:ext cx="8768589" cy="1020763"/>
              <a:chOff x="300819" y="5837237"/>
              <a:chExt cx="8768589" cy="1020763"/>
            </a:xfrm>
          </p:grpSpPr>
          <p:sp>
            <p:nvSpPr>
              <p:cNvPr id="9" name="Rectangle 8"/>
              <p:cNvSpPr/>
              <p:nvPr/>
            </p:nvSpPr>
            <p:spPr>
              <a:xfrm flipH="1">
                <a:off x="300819" y="5837237"/>
                <a:ext cx="8308343" cy="949325"/>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383945" y="5911273"/>
                <a:ext cx="8121700" cy="803563"/>
              </a:xfrm>
              <a:prstGeom prst="rect">
                <a:avLst/>
              </a:prstGeom>
              <a:solidFill>
                <a:srgbClr val="DDA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8328436" y="6117028"/>
                <a:ext cx="740972" cy="740972"/>
              </a:xfrm>
              <a:prstGeom prst="rect">
                <a:avLst/>
              </a:prstGeom>
            </p:spPr>
          </p:pic>
          <p:sp>
            <p:nvSpPr>
              <p:cNvPr id="12" name="Rectangle 11"/>
              <p:cNvSpPr/>
              <p:nvPr/>
            </p:nvSpPr>
            <p:spPr>
              <a:xfrm flipH="1">
                <a:off x="448600" y="5965464"/>
                <a:ext cx="7979407" cy="693953"/>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latin typeface="Public Gothic Federal" panose="02000506030000020004" pitchFamily="50" charset="0"/>
                  </a:rPr>
                  <a:t>Spare time != no deadline</a:t>
                </a:r>
                <a:endParaRPr lang="en-US" sz="3200" dirty="0">
                  <a:solidFill>
                    <a:srgbClr val="C00000"/>
                  </a:solidFill>
                  <a:latin typeface="Public Gothic Federal" panose="02000506030000020004" pitchFamily="50" charset="0"/>
                </a:endParaRPr>
              </a:p>
            </p:txBody>
          </p:sp>
        </p:gr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5798801"/>
              <a:ext cx="934186" cy="934186"/>
            </a:xfrm>
            <a:prstGeom prst="rect">
              <a:avLst/>
            </a:prstGeom>
          </p:spPr>
        </p:pic>
      </p:grpSp>
      <p:sp>
        <p:nvSpPr>
          <p:cNvPr id="4" name="TextBox 3"/>
          <p:cNvSpPr txBox="1"/>
          <p:nvPr/>
        </p:nvSpPr>
        <p:spPr>
          <a:xfrm>
            <a:off x="6863552" y="5081760"/>
            <a:ext cx="3732753"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dirty="0" smtClean="0">
                <a:solidFill>
                  <a:srgbClr val="E5E8DA"/>
                </a:solidFill>
                <a:latin typeface="Klinic Slab Bold" pitchFamily="50" charset="0"/>
              </a:rPr>
              <a:t>Daylight </a:t>
            </a:r>
            <a:r>
              <a:rPr lang="en-US" dirty="0" err="1" smtClean="0">
                <a:solidFill>
                  <a:srgbClr val="E5E8DA"/>
                </a:solidFill>
                <a:latin typeface="Klinic Slab Bold" pitchFamily="50" charset="0"/>
              </a:rPr>
              <a:t>PrecisionSausage</a:t>
            </a:r>
            <a:r>
              <a:rPr lang="en-US" dirty="0" smtClean="0">
                <a:solidFill>
                  <a:srgbClr val="E5E8DA"/>
                </a:solidFill>
                <a:latin typeface="Klinic Slab Bold" pitchFamily="50" charset="0"/>
              </a:rPr>
              <a:t> Bombing</a:t>
            </a:r>
            <a:endParaRPr lang="en-US" dirty="0">
              <a:solidFill>
                <a:srgbClr val="E5E8DA"/>
              </a:solidFill>
              <a:latin typeface="Klinic Slab Bold" pitchFamily="50" charset="0"/>
            </a:endParaRPr>
          </a:p>
        </p:txBody>
      </p:sp>
    </p:spTree>
    <p:extLst>
      <p:ext uri="{BB962C8B-B14F-4D97-AF65-F5344CB8AC3E}">
        <p14:creationId xmlns:p14="http://schemas.microsoft.com/office/powerpoint/2010/main" val="2540717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C00000"/>
                </a:solidFill>
                <a:latin typeface="Public Gothic Federal" panose="02000506030000020004" pitchFamily="50" charset="0"/>
              </a:rPr>
              <a:t>PREHEAT THE OVEN</a:t>
            </a:r>
            <a:endParaRPr lang="en-US" dirty="0">
              <a:solidFill>
                <a:srgbClr val="C00000"/>
              </a:solidFill>
              <a:latin typeface="Public Gothic Federal" panose="02000506030000020004" pitchFamily="50" charset="0"/>
            </a:endParaRPr>
          </a:p>
        </p:txBody>
      </p:sp>
      <p:sp>
        <p:nvSpPr>
          <p:cNvPr id="4" name="Text Placeholder 3"/>
          <p:cNvSpPr>
            <a:spLocks noGrp="1"/>
          </p:cNvSpPr>
          <p:nvPr>
            <p:ph type="body" idx="1"/>
          </p:nvPr>
        </p:nvSpPr>
        <p:spPr/>
        <p:txBody>
          <a:bodyPr/>
          <a:lstStyle/>
          <a:p>
            <a:r>
              <a:rPr lang="en-US" dirty="0" smtClean="0"/>
              <a:t>Early concepts and designs</a:t>
            </a:r>
            <a:endParaRPr lang="en-US" dirty="0"/>
          </a:p>
        </p:txBody>
      </p:sp>
      <p:pic>
        <p:nvPicPr>
          <p:cNvPr id="6" name="Content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79592" y="1430987"/>
            <a:ext cx="6227064" cy="3759020"/>
          </a:xfrm>
          <a:prstGeom prst="rect">
            <a:avLst/>
          </a:prstGeom>
          <a:effectLst>
            <a:softEdge rad="190500"/>
          </a:effectLst>
        </p:spPr>
      </p:pic>
    </p:spTree>
    <p:extLst>
      <p:ext uri="{BB962C8B-B14F-4D97-AF65-F5344CB8AC3E}">
        <p14:creationId xmlns:p14="http://schemas.microsoft.com/office/powerpoint/2010/main" val="699527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 </a:t>
            </a:r>
            <a:r>
              <a:rPr lang="en-US" dirty="0" smtClean="0"/>
              <a:t>Cheap - fast</a:t>
            </a:r>
            <a:endParaRPr lang="en-US" dirty="0"/>
          </a:p>
        </p:txBody>
      </p:sp>
      <p:sp>
        <p:nvSpPr>
          <p:cNvPr id="4" name="Content Placeholder 3"/>
          <p:cNvSpPr>
            <a:spLocks noGrp="1"/>
          </p:cNvSpPr>
          <p:nvPr>
            <p:ph idx="1"/>
          </p:nvPr>
        </p:nvSpPr>
        <p:spPr/>
        <p:txBody>
          <a:bodyPr>
            <a:normAutofit/>
          </a:bodyPr>
          <a:lstStyle/>
          <a:p>
            <a:r>
              <a:rPr lang="en-US" dirty="0" smtClean="0"/>
              <a:t>Limited budget means </a:t>
            </a:r>
            <a:r>
              <a:rPr lang="en-US" b="1" dirty="0" smtClean="0"/>
              <a:t>cheap</a:t>
            </a:r>
          </a:p>
          <a:p>
            <a:r>
              <a:rPr lang="en-US" dirty="0" smtClean="0"/>
              <a:t>Portfolio piece means </a:t>
            </a:r>
            <a:r>
              <a:rPr lang="en-US" b="1" dirty="0" smtClean="0"/>
              <a:t>good</a:t>
            </a:r>
          </a:p>
          <a:p>
            <a:r>
              <a:rPr lang="en-US" dirty="0" smtClean="0"/>
              <a:t>Deadline means </a:t>
            </a:r>
            <a:r>
              <a:rPr lang="en-US" b="1" dirty="0" smtClean="0"/>
              <a:t>fast</a:t>
            </a:r>
          </a:p>
          <a:p>
            <a:endParaRPr lang="en-US" dirty="0"/>
          </a:p>
          <a:p>
            <a:r>
              <a:rPr lang="en-US" dirty="0" smtClean="0"/>
              <a:t>Go for Cheap + Fast (prototype)</a:t>
            </a:r>
          </a:p>
          <a:p>
            <a:r>
              <a:rPr lang="en-US" dirty="0" smtClean="0"/>
              <a:t>Go for Good + Fast (early work)</a:t>
            </a:r>
          </a:p>
          <a:p>
            <a:r>
              <a:rPr lang="en-US" dirty="0" smtClean="0"/>
              <a:t>Go for Good + Cheap (bulk)</a:t>
            </a:r>
          </a:p>
        </p:txBody>
      </p:sp>
      <p:grpSp>
        <p:nvGrpSpPr>
          <p:cNvPr id="8" name="Group 7"/>
          <p:cNvGrpSpPr/>
          <p:nvPr/>
        </p:nvGrpSpPr>
        <p:grpSpPr>
          <a:xfrm>
            <a:off x="602741" y="5798801"/>
            <a:ext cx="8768589" cy="1041947"/>
            <a:chOff x="602741" y="5798801"/>
            <a:chExt cx="8768589" cy="1041947"/>
          </a:xfrm>
        </p:grpSpPr>
        <p:grpSp>
          <p:nvGrpSpPr>
            <p:cNvPr id="12" name="Group 11"/>
            <p:cNvGrpSpPr/>
            <p:nvPr/>
          </p:nvGrpSpPr>
          <p:grpSpPr>
            <a:xfrm>
              <a:off x="602741" y="5819985"/>
              <a:ext cx="8768589" cy="1020763"/>
              <a:chOff x="300819" y="5837237"/>
              <a:chExt cx="8768589" cy="1020763"/>
            </a:xfrm>
          </p:grpSpPr>
          <p:sp>
            <p:nvSpPr>
              <p:cNvPr id="13" name="Rectangle 12"/>
              <p:cNvSpPr/>
              <p:nvPr/>
            </p:nvSpPr>
            <p:spPr>
              <a:xfrm flipH="1">
                <a:off x="300819" y="5837237"/>
                <a:ext cx="8308343" cy="949325"/>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383945" y="5911273"/>
                <a:ext cx="8121700" cy="803563"/>
              </a:xfrm>
              <a:prstGeom prst="rect">
                <a:avLst/>
              </a:prstGeom>
              <a:solidFill>
                <a:srgbClr val="DDA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328436" y="6117028"/>
                <a:ext cx="740972" cy="740972"/>
              </a:xfrm>
              <a:prstGeom prst="rect">
                <a:avLst/>
              </a:prstGeom>
            </p:spPr>
          </p:pic>
          <p:sp>
            <p:nvSpPr>
              <p:cNvPr id="16" name="Rectangle 15"/>
              <p:cNvSpPr/>
              <p:nvPr/>
            </p:nvSpPr>
            <p:spPr>
              <a:xfrm flipH="1">
                <a:off x="448600" y="5965464"/>
                <a:ext cx="7979407" cy="693953"/>
              </a:xfrm>
              <a:prstGeom prst="rect">
                <a:avLst/>
              </a:prstGeom>
              <a:solidFill>
                <a:srgbClr val="F0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latin typeface="Public Gothic Federal" panose="02000506030000020004" pitchFamily="50" charset="0"/>
                  </a:rPr>
                  <a:t>Low budgets suck so… budget!!</a:t>
                </a:r>
                <a:endParaRPr lang="en-US" sz="3200" dirty="0">
                  <a:solidFill>
                    <a:srgbClr val="C00000"/>
                  </a:solidFill>
                  <a:latin typeface="Public Gothic Federal" panose="02000506030000020004" pitchFamily="50" charset="0"/>
                </a:endParaRPr>
              </a:p>
            </p:txBody>
          </p:sp>
        </p:gr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5798801"/>
              <a:ext cx="934186" cy="934186"/>
            </a:xfrm>
            <a:prstGeom prst="rect">
              <a:avLst/>
            </a:prstGeom>
          </p:spPr>
        </p:pic>
      </p:grpSp>
      <p:grpSp>
        <p:nvGrpSpPr>
          <p:cNvPr id="6" name="Group 5"/>
          <p:cNvGrpSpPr/>
          <p:nvPr/>
        </p:nvGrpSpPr>
        <p:grpSpPr>
          <a:xfrm>
            <a:off x="7857770" y="1825625"/>
            <a:ext cx="3648363" cy="3498853"/>
            <a:chOff x="7477876" y="2186195"/>
            <a:chExt cx="3648363" cy="3498853"/>
          </a:xfrm>
        </p:grpSpPr>
        <p:sp>
          <p:nvSpPr>
            <p:cNvPr id="3" name="Hexagon 2"/>
            <p:cNvSpPr/>
            <p:nvPr/>
          </p:nvSpPr>
          <p:spPr>
            <a:xfrm rot="5400000">
              <a:off x="8348263" y="2261496"/>
              <a:ext cx="1905511" cy="1754909"/>
            </a:xfrm>
            <a:prstGeom prst="hexagon">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US" sz="4000" dirty="0" smtClean="0">
                  <a:latin typeface="Public Gothic Federal" panose="02000506030000020004" pitchFamily="50" charset="0"/>
                </a:rPr>
                <a:t>GOOD</a:t>
              </a:r>
              <a:endParaRPr lang="en-US" sz="4000" dirty="0">
                <a:latin typeface="Public Gothic Federal" panose="02000506030000020004" pitchFamily="50" charset="0"/>
              </a:endParaRPr>
            </a:p>
          </p:txBody>
        </p:sp>
        <p:sp>
          <p:nvSpPr>
            <p:cNvPr id="18" name="Hexagon 17"/>
            <p:cNvSpPr/>
            <p:nvPr/>
          </p:nvSpPr>
          <p:spPr>
            <a:xfrm rot="5400000">
              <a:off x="9296029" y="3831682"/>
              <a:ext cx="1905511" cy="1754909"/>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sz="4000" dirty="0" smtClean="0">
                  <a:latin typeface="Public Gothic Federal" panose="02000506030000020004" pitchFamily="50" charset="0"/>
                </a:rPr>
                <a:t>FAST</a:t>
              </a:r>
              <a:endParaRPr lang="en-US" sz="4000" dirty="0">
                <a:latin typeface="Public Gothic Federal" panose="02000506030000020004" pitchFamily="50" charset="0"/>
              </a:endParaRPr>
            </a:p>
          </p:txBody>
        </p:sp>
        <p:sp>
          <p:nvSpPr>
            <p:cNvPr id="19" name="Hexagon 18"/>
            <p:cNvSpPr/>
            <p:nvPr/>
          </p:nvSpPr>
          <p:spPr>
            <a:xfrm rot="5400000">
              <a:off x="7402575" y="3854838"/>
              <a:ext cx="1905511" cy="1754909"/>
            </a:xfrm>
            <a:prstGeom prst="hexagon">
              <a:avLst/>
            </a:prstGeom>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sz="4000" dirty="0" smtClean="0">
                  <a:latin typeface="Public Gothic Federal" panose="02000506030000020004" pitchFamily="50" charset="0"/>
                </a:rPr>
                <a:t>CHEAP</a:t>
              </a:r>
              <a:endParaRPr lang="en-US" sz="4000" dirty="0">
                <a:latin typeface="Public Gothic Federal" panose="02000506030000020004" pitchFamily="50" charset="0"/>
              </a:endParaRPr>
            </a:p>
          </p:txBody>
        </p:sp>
      </p:grpSp>
    </p:spTree>
    <p:extLst>
      <p:ext uri="{BB962C8B-B14F-4D97-AF65-F5344CB8AC3E}">
        <p14:creationId xmlns:p14="http://schemas.microsoft.com/office/powerpoint/2010/main" val="887641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3002</Words>
  <Application>Microsoft Office PowerPoint</Application>
  <PresentationFormat>Widescreen</PresentationFormat>
  <Paragraphs>349</Paragraphs>
  <Slides>33</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Public Gothic Federal</vt:lpstr>
      <vt:lpstr>Klinic Slab Bold</vt:lpstr>
      <vt:lpstr>Arial</vt:lpstr>
      <vt:lpstr>Wingdings</vt:lpstr>
      <vt:lpstr>Office Theme</vt:lpstr>
      <vt:lpstr>THE RECIPE</vt:lpstr>
      <vt:lpstr>Meet The Chefs</vt:lpstr>
      <vt:lpstr>INGREDIENTS</vt:lpstr>
      <vt:lpstr>Our Game History</vt:lpstr>
      <vt:lpstr>The History of Sausage Bomber</vt:lpstr>
      <vt:lpstr>The History of Sausage Bomber</vt:lpstr>
      <vt:lpstr>Early Direction</vt:lpstr>
      <vt:lpstr>PREHEAT THE OVEN</vt:lpstr>
      <vt:lpstr>Good - Cheap - fast</vt:lpstr>
      <vt:lpstr>A Taste of Greatness</vt:lpstr>
      <vt:lpstr>First playable</vt:lpstr>
      <vt:lpstr>Skeleton flow</vt:lpstr>
      <vt:lpstr>Cook on high</vt:lpstr>
      <vt:lpstr>Planning</vt:lpstr>
      <vt:lpstr>Backing the log</vt:lpstr>
      <vt:lpstr>Early sketches</vt:lpstr>
      <vt:lpstr>Visual inspiration</vt:lpstr>
      <vt:lpstr>Visual Exploration</vt:lpstr>
      <vt:lpstr>Concept Art</vt:lpstr>
      <vt:lpstr>Pilots evolution</vt:lpstr>
      <vt:lpstr>The fun part</vt:lpstr>
      <vt:lpstr>LET IT SIMMER</vt:lpstr>
      <vt:lpstr>Keep making progress</vt:lpstr>
      <vt:lpstr>Do it incrementally</vt:lpstr>
      <vt:lpstr>Kill your darlings</vt:lpstr>
      <vt:lpstr>Assets bulk</vt:lpstr>
      <vt:lpstr>128 levels</vt:lpstr>
      <vt:lpstr>Eyes on the prize</vt:lpstr>
      <vt:lpstr>PowerPoint Presentation</vt:lpstr>
      <vt:lpstr>PLATING</vt:lpstr>
      <vt:lpstr>Marketing</vt:lpstr>
      <vt:lpstr>Content, Content and Content</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Stephane Imbert</dc:creator>
  <cp:lastModifiedBy>Stephane Imbert</cp:lastModifiedBy>
  <cp:revision>103</cp:revision>
  <dcterms:created xsi:type="dcterms:W3CDTF">2017-04-01T14:19:01Z</dcterms:created>
  <dcterms:modified xsi:type="dcterms:W3CDTF">2017-04-25T03:48:53Z</dcterms:modified>
</cp:coreProperties>
</file>