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7" r:id="rId2"/>
    <p:sldId id="258" r:id="rId3"/>
    <p:sldId id="259" r:id="rId4"/>
    <p:sldId id="311" r:id="rId5"/>
    <p:sldId id="310" r:id="rId6"/>
    <p:sldId id="312" r:id="rId7"/>
    <p:sldId id="262" r:id="rId8"/>
    <p:sldId id="263" r:id="rId9"/>
    <p:sldId id="291" r:id="rId10"/>
    <p:sldId id="309" r:id="rId11"/>
    <p:sldId id="313" r:id="rId12"/>
    <p:sldId id="314" r:id="rId13"/>
    <p:sldId id="324" r:id="rId14"/>
    <p:sldId id="326" r:id="rId15"/>
    <p:sldId id="261" r:id="rId16"/>
    <p:sldId id="269" r:id="rId17"/>
    <p:sldId id="293" r:id="rId18"/>
    <p:sldId id="294" r:id="rId19"/>
    <p:sldId id="295" r:id="rId20"/>
    <p:sldId id="296" r:id="rId21"/>
    <p:sldId id="292" r:id="rId22"/>
    <p:sldId id="297" r:id="rId23"/>
    <p:sldId id="315" r:id="rId24"/>
    <p:sldId id="316" r:id="rId25"/>
    <p:sldId id="317" r:id="rId26"/>
    <p:sldId id="321" r:id="rId27"/>
    <p:sldId id="325" r:id="rId28"/>
    <p:sldId id="323" r:id="rId29"/>
    <p:sldId id="327" r:id="rId30"/>
    <p:sldId id="301" r:id="rId31"/>
    <p:sldId id="298" r:id="rId32"/>
    <p:sldId id="25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Komika Axis" panose="02000506000000020004" pitchFamily="2" charset="0"/>
      <p:regular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0DE"/>
    <a:srgbClr val="E7E3C7"/>
    <a:srgbClr val="B9E1F6"/>
    <a:srgbClr val="C2E5F8"/>
    <a:srgbClr val="CE7F5D"/>
    <a:srgbClr val="F6F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58" autoAdjust="0"/>
  </p:normalViewPr>
  <p:slideViewPr>
    <p:cSldViewPr snapToGrid="0">
      <p:cViewPr varScale="1">
        <p:scale>
          <a:sx n="71" d="100"/>
          <a:sy n="71" d="100"/>
        </p:scale>
        <p:origin x="4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6CDC8-E025-4D94-AF54-56AFD2EF9014}" type="datetimeFigureOut">
              <a:rPr lang="en-US" smtClean="0"/>
              <a:t>4/24/2017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84329-8606-4AAE-83B6-A9AB087AC029}" type="slidenum">
              <a:rPr lang="en-US" smtClean="0"/>
              <a:t>‹#›</a:t>
            </a:fld>
            <a:endParaRPr lang="en-US"/>
          </a:p>
        </p:txBody>
      </p:sp>
    </p:spTree>
    <p:extLst>
      <p:ext uri="{BB962C8B-B14F-4D97-AF65-F5344CB8AC3E}">
        <p14:creationId xmlns:p14="http://schemas.microsoft.com/office/powerpoint/2010/main" val="102859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Rendering is AWESOME! Audio is AWESOME! Gameplay is AWESOME!</a:t>
            </a:r>
          </a:p>
          <a:p>
            <a:r>
              <a:rPr lang="en-US" sz="1200" b="0" i="0" kern="1200" dirty="0" smtClean="0">
                <a:solidFill>
                  <a:schemeClr val="tx1"/>
                </a:solidFill>
                <a:effectLst/>
                <a:latin typeface="+mn-lt"/>
                <a:ea typeface="+mn-ea"/>
                <a:cs typeface="+mn-cs"/>
              </a:rPr>
              <a:t>So let’s talk about everything else instead.</a:t>
            </a:r>
          </a:p>
          <a:p>
            <a:r>
              <a:rPr lang="en-US" sz="1200" b="0" i="0" kern="1200" dirty="0" smtClean="0">
                <a:solidFill>
                  <a:schemeClr val="tx1"/>
                </a:solidFill>
                <a:effectLst/>
                <a:latin typeface="+mn-lt"/>
                <a:ea typeface="+mn-ea"/>
                <a:cs typeface="+mn-cs"/>
              </a:rPr>
              <a:t>We’ll cover all the unsung code that players will never know is there but can make the difference between smooth sailing and development hell.</a:t>
            </a:r>
          </a:p>
          <a:p>
            <a:r>
              <a:rPr lang="en-US" sz="1200" b="0" i="0" kern="1200" smtClean="0">
                <a:solidFill>
                  <a:schemeClr val="tx1"/>
                </a:solidFill>
                <a:effectLst/>
                <a:latin typeface="+mn-lt"/>
                <a:ea typeface="+mn-ea"/>
                <a:cs typeface="+mn-cs"/>
              </a:rPr>
              <a:t>How </a:t>
            </a:r>
            <a:r>
              <a:rPr lang="en-US" sz="1200" b="0" i="0" kern="1200" dirty="0" smtClean="0">
                <a:solidFill>
                  <a:schemeClr val="tx1"/>
                </a:solidFill>
                <a:effectLst/>
                <a:latin typeface="+mn-lt"/>
                <a:ea typeface="+mn-ea"/>
                <a:cs typeface="+mn-cs"/>
              </a:rPr>
              <a:t>to tackle the glamour-less “must do” in a way that leaves room for all the fun fluff, or risk the wrath of the bitter hordes of “braindead code that should only have taken five minutes to write”!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a:t>
            </a:fld>
            <a:endParaRPr lang="en-US"/>
          </a:p>
        </p:txBody>
      </p:sp>
    </p:spTree>
    <p:extLst>
      <p:ext uri="{BB962C8B-B14F-4D97-AF65-F5344CB8AC3E}">
        <p14:creationId xmlns:p14="http://schemas.microsoft.com/office/powerpoint/2010/main" val="32678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easiest game</a:t>
            </a:r>
            <a:r>
              <a:rPr lang="en-US" baseline="0" dirty="0" smtClean="0"/>
              <a:t> you can think of?</a:t>
            </a:r>
          </a:p>
          <a:p>
            <a:r>
              <a:rPr lang="en-US" baseline="0" dirty="0" smtClean="0"/>
              <a:t>Mine was “coin toss”.</a:t>
            </a:r>
          </a:p>
          <a:p>
            <a:r>
              <a:rPr lang="en-US" baseline="0" dirty="0" smtClean="0"/>
              <a:t>Choose heads or tails, toss the coin, see if you won, then repeat.</a:t>
            </a:r>
          </a:p>
          <a:p>
            <a:r>
              <a:rPr lang="en-US" baseline="0" dirty="0" smtClean="0"/>
              <a:t>This is already a game flow.</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10</a:t>
            </a:fld>
            <a:endParaRPr lang="en-US"/>
          </a:p>
        </p:txBody>
      </p:sp>
    </p:spTree>
    <p:extLst>
      <p:ext uri="{BB962C8B-B14F-4D97-AF65-F5344CB8AC3E}">
        <p14:creationId xmlns:p14="http://schemas.microsoft.com/office/powerpoint/2010/main" val="83569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 simple</a:t>
            </a:r>
            <a:r>
              <a:rPr lang="en-US" baseline="0" dirty="0" smtClean="0"/>
              <a:t> game with a linear critical path.</a:t>
            </a:r>
          </a:p>
          <a:p>
            <a:r>
              <a:rPr lang="en-US" baseline="0" dirty="0" smtClean="0"/>
              <a:t>Sausage Bomber is a simple level based physics puzzle game.</a:t>
            </a:r>
          </a:p>
          <a:p>
            <a:r>
              <a:rPr lang="en-US" baseline="0" dirty="0" smtClean="0"/>
              <a:t>The critical path is linear and straightforward: start the game, choose a level, play the level, see the results, go to next level.</a:t>
            </a:r>
          </a:p>
          <a:p>
            <a:r>
              <a:rPr lang="en-US" baseline="0" dirty="0" smtClean="0"/>
              <a:t>However the flow gets more complicated when you had the side screens you need to launch the game (pause, options, collection, etc.)</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11</a:t>
            </a:fld>
            <a:endParaRPr lang="en-US"/>
          </a:p>
        </p:txBody>
      </p:sp>
    </p:spTree>
    <p:extLst>
      <p:ext uri="{BB962C8B-B14F-4D97-AF65-F5344CB8AC3E}">
        <p14:creationId xmlns:p14="http://schemas.microsoft.com/office/powerpoint/2010/main" val="204852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Boulder Dash is also a level based physics</a:t>
            </a:r>
            <a:r>
              <a:rPr lang="en-US" baseline="0" dirty="0" smtClean="0"/>
              <a:t> puzzle game </a:t>
            </a:r>
            <a:r>
              <a:rPr lang="en-US" dirty="0" smtClean="0"/>
              <a:t>with a linear critical</a:t>
            </a:r>
            <a:r>
              <a:rPr lang="en-US" baseline="0" dirty="0" smtClean="0"/>
              <a:t> path.</a:t>
            </a:r>
            <a:endParaRPr lang="en-US" dirty="0" smtClean="0"/>
          </a:p>
          <a:p>
            <a:r>
              <a:rPr lang="en-US" dirty="0" smtClean="0"/>
              <a:t>But the flow</a:t>
            </a:r>
            <a:r>
              <a:rPr lang="en-US" baseline="0" dirty="0" smtClean="0"/>
              <a:t> of the peripheral screens gets a bit messy. </a:t>
            </a:r>
            <a:r>
              <a:rPr lang="en-US" dirty="0" smtClean="0"/>
              <a:t>What’s going on t</a:t>
            </a:r>
            <a:r>
              <a:rPr lang="en-US" baseline="0" dirty="0" smtClean="0"/>
              <a:t>here?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12</a:t>
            </a:fld>
            <a:endParaRPr lang="en-US"/>
          </a:p>
        </p:txBody>
      </p:sp>
    </p:spTree>
    <p:extLst>
      <p:ext uri="{BB962C8B-B14F-4D97-AF65-F5344CB8AC3E}">
        <p14:creationId xmlns:p14="http://schemas.microsoft.com/office/powerpoint/2010/main" val="417886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because</a:t>
            </a:r>
            <a:r>
              <a:rPr lang="en-US" baseline="0" dirty="0" smtClean="0"/>
              <a:t> Boulder Dash has a </a:t>
            </a:r>
            <a:r>
              <a:rPr lang="en-US" dirty="0" smtClean="0"/>
              <a:t>navigation</a:t>
            </a:r>
            <a:r>
              <a:rPr lang="en-US" baseline="0" dirty="0" smtClean="0"/>
              <a:t> </a:t>
            </a:r>
            <a:r>
              <a:rPr lang="en-US" dirty="0" smtClean="0"/>
              <a:t>bar at the top of the screen to access side</a:t>
            </a:r>
            <a:r>
              <a:rPr lang="en-US" baseline="0" dirty="0" smtClean="0"/>
              <a:t> screens like characters, collection and options.</a:t>
            </a:r>
          </a:p>
          <a:p>
            <a:r>
              <a:rPr lang="en-US" baseline="0" dirty="0" smtClean="0"/>
              <a:t>This top bar is used in several different screens making the flow more complicated.</a:t>
            </a:r>
          </a:p>
          <a:p>
            <a:r>
              <a:rPr lang="en-US" baseline="0" dirty="0" smtClean="0"/>
              <a:t>We can simplify the previous slide by combining all the top bar flow into a single flow.</a:t>
            </a:r>
            <a:endParaRPr lang="en-US" dirty="0" smtClean="0"/>
          </a:p>
          <a:p>
            <a:r>
              <a:rPr lang="en-US" dirty="0" smtClean="0"/>
              <a:t>We’ll see code to handle</a:t>
            </a:r>
            <a:r>
              <a:rPr lang="en-US" baseline="0" dirty="0" smtClean="0"/>
              <a:t> that type of flow.</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13</a:t>
            </a:fld>
            <a:endParaRPr lang="en-US"/>
          </a:p>
        </p:txBody>
      </p:sp>
    </p:spTree>
    <p:extLst>
      <p:ext uri="{BB962C8B-B14F-4D97-AF65-F5344CB8AC3E}">
        <p14:creationId xmlns:p14="http://schemas.microsoft.com/office/powerpoint/2010/main" val="119981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Kitty</a:t>
            </a:r>
            <a:r>
              <a:rPr lang="en-US" baseline="0" dirty="0" smtClean="0"/>
              <a:t> is a n</a:t>
            </a:r>
            <a:r>
              <a:rPr lang="en-US" dirty="0" smtClean="0"/>
              <a:t>arrative driven game</a:t>
            </a:r>
            <a:r>
              <a:rPr lang="en-US" baseline="0" dirty="0" smtClean="0"/>
              <a:t> </a:t>
            </a:r>
            <a:r>
              <a:rPr lang="en-US" dirty="0" smtClean="0"/>
              <a:t>loosely based on Kim Kardashian</a:t>
            </a:r>
            <a:r>
              <a:rPr lang="en-US" baseline="0" dirty="0" smtClean="0"/>
              <a:t> Hollywood by </a:t>
            </a:r>
            <a:r>
              <a:rPr lang="en-US" baseline="0" dirty="0" err="1" smtClean="0"/>
              <a:t>Glu</a:t>
            </a:r>
            <a:r>
              <a:rPr lang="en-US" baseline="0" dirty="0" smtClean="0"/>
              <a:t> Mobile.</a:t>
            </a:r>
            <a:endParaRPr lang="en-US" dirty="0" smtClean="0"/>
          </a:p>
          <a:p>
            <a:r>
              <a:rPr lang="en-US" dirty="0" smtClean="0"/>
              <a:t>Seems like an easy game to make but surprisingly complicated</a:t>
            </a:r>
            <a:r>
              <a:rPr lang="en-US" baseline="0" dirty="0" smtClean="0"/>
              <a:t> flow.</a:t>
            </a:r>
            <a:endParaRPr lang="en-US" dirty="0" smtClean="0"/>
          </a:p>
          <a:p>
            <a:r>
              <a:rPr lang="en-US" dirty="0" smtClean="0"/>
              <a:t>A lot of the game is in the UI with no clear critical path through the screens and a lot of branches between sections like store</a:t>
            </a:r>
            <a:r>
              <a:rPr lang="en-US" baseline="0" dirty="0" smtClean="0"/>
              <a:t>, collection, etc</a:t>
            </a:r>
            <a:r>
              <a:rPr lang="en-US" dirty="0" smtClean="0"/>
              <a:t>.</a:t>
            </a:r>
          </a:p>
          <a:p>
            <a:endParaRPr lang="en-US" dirty="0" smtClean="0"/>
          </a:p>
          <a:p>
            <a:r>
              <a:rPr lang="en-US" dirty="0" smtClean="0"/>
              <a:t>Note,</a:t>
            </a:r>
            <a:r>
              <a:rPr lang="en-US" baseline="0" dirty="0" smtClean="0"/>
              <a:t> I </a:t>
            </a:r>
            <a:r>
              <a:rPr lang="en-US" dirty="0" smtClean="0"/>
              <a:t>won’t show an</a:t>
            </a:r>
            <a:r>
              <a:rPr lang="en-US" baseline="0" dirty="0" smtClean="0"/>
              <a:t> EA Sports title game flow for the sake of time plus the fact that these games can easily feature over 100-150 different screens.</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14</a:t>
            </a:fld>
            <a:endParaRPr lang="en-US"/>
          </a:p>
        </p:txBody>
      </p:sp>
    </p:spTree>
    <p:extLst>
      <p:ext uri="{BB962C8B-B14F-4D97-AF65-F5344CB8AC3E}">
        <p14:creationId xmlns:p14="http://schemas.microsoft.com/office/powerpoint/2010/main" val="99094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game flow is a s</a:t>
            </a:r>
            <a:r>
              <a:rPr lang="en-US" dirty="0" smtClean="0"/>
              <a:t>tate machine</a:t>
            </a:r>
            <a:r>
              <a:rPr lang="en-US" baseline="0" dirty="0" smtClean="0"/>
              <a:t> but it’s more complicated than you think</a:t>
            </a:r>
          </a:p>
          <a:p>
            <a:r>
              <a:rPr lang="en-US" baseline="0" dirty="0" smtClean="0"/>
              <a:t>It grows up exponentially with the number of screens in your game, it has branches and cycles…</a:t>
            </a:r>
          </a:p>
          <a:p>
            <a:r>
              <a:rPr lang="en-US" baseline="0" dirty="0" smtClean="0"/>
              <a:t>PLUS it drives low level systems as well as UI, including system dependencies (which system needs to start first…)</a:t>
            </a:r>
          </a:p>
          <a:p>
            <a:r>
              <a:rPr lang="en-US" baseline="0" dirty="0" smtClean="0"/>
              <a:t>PLUS transitions are asynchronous (screens usually have visual transitions) and button mashing is a predominant problem when dealing with keyboard or controller inputs.</a:t>
            </a:r>
          </a:p>
        </p:txBody>
      </p:sp>
      <p:sp>
        <p:nvSpPr>
          <p:cNvPr id="4" name="Slide Number Placeholder 3"/>
          <p:cNvSpPr>
            <a:spLocks noGrp="1"/>
          </p:cNvSpPr>
          <p:nvPr>
            <p:ph type="sldNum" sz="quarter" idx="10"/>
          </p:nvPr>
        </p:nvSpPr>
        <p:spPr/>
        <p:txBody>
          <a:bodyPr/>
          <a:lstStyle/>
          <a:p>
            <a:fld id="{CD484329-8606-4AAE-83B6-A9AB087AC029}" type="slidenum">
              <a:rPr lang="en-US" smtClean="0"/>
              <a:t>15</a:t>
            </a:fld>
            <a:endParaRPr lang="en-US"/>
          </a:p>
        </p:txBody>
      </p:sp>
    </p:spTree>
    <p:extLst>
      <p:ext uri="{BB962C8B-B14F-4D97-AF65-F5344CB8AC3E}">
        <p14:creationId xmlns:p14="http://schemas.microsoft.com/office/powerpoint/2010/main" val="294523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KISS so you don’t</a:t>
            </a:r>
            <a:r>
              <a:rPr lang="en-US" baseline="0" dirty="0" smtClean="0"/>
              <a:t> waste your time on what’s easy (and spend it on the other cool features we’re not talking about here </a:t>
            </a:r>
            <a:r>
              <a:rPr lang="en-US" baseline="0" dirty="0" smtClean="0">
                <a:sym typeface="Wingdings" panose="05000000000000000000" pitchFamily="2" charset="2"/>
              </a:rPr>
              <a:t>)</a:t>
            </a:r>
            <a:endParaRPr lang="en-US" baseline="0" dirty="0" smtClean="0"/>
          </a:p>
          <a:p>
            <a:r>
              <a:rPr lang="en-US" baseline="0" dirty="0" smtClean="0"/>
              <a:t>Players can’t see the unsung code when it works well, make sure they don’t get to see it working poorly</a:t>
            </a:r>
          </a:p>
          <a:p>
            <a:r>
              <a:rPr lang="en-US" baseline="0" dirty="0" smtClean="0"/>
              <a:t>Spend your time on what they will see.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16</a:t>
            </a:fld>
            <a:endParaRPr lang="en-US"/>
          </a:p>
        </p:txBody>
      </p:sp>
    </p:spTree>
    <p:extLst>
      <p:ext uri="{BB962C8B-B14F-4D97-AF65-F5344CB8AC3E}">
        <p14:creationId xmlns:p14="http://schemas.microsoft.com/office/powerpoint/2010/main" val="90687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 in C#/Unity but can be easily</a:t>
            </a:r>
            <a:r>
              <a:rPr lang="en-US" baseline="0" dirty="0" smtClean="0"/>
              <a:t> adapted to any system (over the years was implemented in C#/C/C++/ActionScript/proprietary scripting system…)</a:t>
            </a:r>
            <a:endParaRPr lang="en-US" dirty="0" smtClean="0"/>
          </a:p>
          <a:p>
            <a:r>
              <a:rPr lang="en-US" dirty="0" smtClean="0"/>
              <a:t>We’ll detail each of these in later slides</a:t>
            </a:r>
          </a:p>
          <a:p>
            <a:r>
              <a:rPr lang="en-US" dirty="0" smtClean="0"/>
              <a:t>Won’t talk about input manager because</a:t>
            </a:r>
            <a:r>
              <a:rPr lang="en-US" baseline="0" dirty="0" smtClean="0"/>
              <a:t> it’s trivial and specific to your code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18</a:t>
            </a:fld>
            <a:endParaRPr lang="en-US"/>
          </a:p>
        </p:txBody>
      </p:sp>
    </p:spTree>
    <p:extLst>
      <p:ext uri="{BB962C8B-B14F-4D97-AF65-F5344CB8AC3E}">
        <p14:creationId xmlns:p14="http://schemas.microsoft.com/office/powerpoint/2010/main" val="403991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base class</a:t>
            </a:r>
            <a:r>
              <a:rPr lang="en-US" baseline="0" dirty="0" smtClean="0"/>
              <a:t> that all screens derive from.</a:t>
            </a:r>
          </a:p>
          <a:p>
            <a:r>
              <a:rPr lang="en-US" baseline="0" dirty="0" smtClean="0"/>
              <a:t>Follow the structure shown here to get rid of 99%</a:t>
            </a:r>
            <a:r>
              <a:rPr lang="en-US" dirty="0" smtClean="0"/>
              <a:t> of </a:t>
            </a:r>
            <a:r>
              <a:rPr lang="en-US" baseline="0" dirty="0" smtClean="0"/>
              <a:t>button mashing issues (Input locks)</a:t>
            </a:r>
          </a:p>
          <a:p>
            <a:r>
              <a:rPr lang="en-US" baseline="0" dirty="0" smtClean="0"/>
              <a:t>The gist of it is disable inputs during transitions, from the moment you make the decision (even before the current screen animates out) to the moment the *next* screen finishes its animation in.</a:t>
            </a:r>
          </a:p>
          <a:p>
            <a:r>
              <a:rPr lang="en-US" baseline="0" dirty="0" smtClean="0"/>
              <a:t>Transition functions (animations) are virtual so we can create a default animation that works for 90% of our screens but still override for the 10% that need a custom behavior.</a:t>
            </a:r>
          </a:p>
          <a:p>
            <a:r>
              <a:rPr lang="en-US" baseline="0" dirty="0" smtClean="0"/>
              <a:t>The Finish functions are also virtual for the rare cases that need a different behavior.</a:t>
            </a:r>
          </a:p>
          <a:p>
            <a:r>
              <a:rPr lang="en-US" baseline="0" dirty="0" smtClean="0"/>
              <a:t>Will go over the UI controller functions in a later slide.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19</a:t>
            </a:fld>
            <a:endParaRPr lang="en-US"/>
          </a:p>
        </p:txBody>
      </p:sp>
    </p:spTree>
    <p:extLst>
      <p:ext uri="{BB962C8B-B14F-4D97-AF65-F5344CB8AC3E}">
        <p14:creationId xmlns:p14="http://schemas.microsoft.com/office/powerpoint/2010/main" val="35001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“actions” to</a:t>
            </a:r>
            <a:r>
              <a:rPr lang="en-US" baseline="0" dirty="0" smtClean="0"/>
              <a:t> react to user input (in the example shown, tapping a button calls the associated “Action()” function)</a:t>
            </a:r>
            <a:endParaRPr lang="en-US" dirty="0" smtClean="0"/>
          </a:p>
          <a:p>
            <a:r>
              <a:rPr lang="en-US" dirty="0" smtClean="0"/>
              <a:t>Each</a:t>
            </a:r>
            <a:r>
              <a:rPr lang="en-US" baseline="0" dirty="0" smtClean="0"/>
              <a:t> action transitions out.</a:t>
            </a:r>
          </a:p>
          <a:p>
            <a:r>
              <a:rPr lang="en-US" baseline="0" dirty="0" smtClean="0"/>
              <a:t>We store the direction (forward or back) and an additional parameter because the transition is asynchronous.</a:t>
            </a:r>
          </a:p>
          <a:p>
            <a:r>
              <a:rPr lang="en-US" baseline="0" dirty="0" smtClean="0"/>
              <a:t>We will only move to the next state after the current screen has finished its animation.</a:t>
            </a:r>
          </a:p>
          <a:p>
            <a:r>
              <a:rPr lang="en-US" baseline="0" dirty="0" smtClean="0"/>
              <a:t>The _whereto parameter is a contract between the screen and the flow. It does not map to an actual state, it is just some key the flow knows to expect from the screen to make its decision as to which state to go to next.</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20</a:t>
            </a:fld>
            <a:endParaRPr lang="en-US"/>
          </a:p>
        </p:txBody>
      </p:sp>
    </p:spTree>
    <p:extLst>
      <p:ext uri="{BB962C8B-B14F-4D97-AF65-F5344CB8AC3E}">
        <p14:creationId xmlns:p14="http://schemas.microsoft.com/office/powerpoint/2010/main" val="200757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all, let me tell you a bit about myself.</a:t>
            </a:r>
          </a:p>
          <a:p>
            <a:r>
              <a:rPr lang="en-US" dirty="0" smtClean="0"/>
              <a:t>Been in</a:t>
            </a:r>
            <a:r>
              <a:rPr lang="en-US" baseline="0" dirty="0" smtClean="0"/>
              <a:t> the industry for almost 20 years working for Electronic Arts before co-founding Katsu Entertainment.</a:t>
            </a:r>
          </a:p>
          <a:p>
            <a:r>
              <a:rPr lang="en-US" baseline="0" dirty="0" smtClean="0"/>
              <a:t>During that time I’ve worked my way from engineer to director of development.</a:t>
            </a:r>
          </a:p>
          <a:p>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a:t>
            </a:fld>
            <a:endParaRPr lang="en-US"/>
          </a:p>
        </p:txBody>
      </p:sp>
    </p:spTree>
    <p:extLst>
      <p:ext uri="{BB962C8B-B14F-4D97-AF65-F5344CB8AC3E}">
        <p14:creationId xmlns:p14="http://schemas.microsoft.com/office/powerpoint/2010/main" val="1705833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UI controller is a very simple state</a:t>
            </a:r>
            <a:r>
              <a:rPr lang="en-US" baseline="0" dirty="0" smtClean="0"/>
              <a:t> machine.</a:t>
            </a:r>
          </a:p>
          <a:p>
            <a:r>
              <a:rPr lang="en-US" baseline="0" dirty="0" smtClean="0"/>
              <a:t>Each state is an </a:t>
            </a:r>
            <a:r>
              <a:rPr lang="en-US" baseline="0" dirty="0" err="1" smtClean="0"/>
              <a:t>enum</a:t>
            </a:r>
            <a:r>
              <a:rPr lang="en-US" baseline="0" dirty="0" smtClean="0"/>
              <a:t>.</a:t>
            </a:r>
          </a:p>
          <a:p>
            <a:r>
              <a:rPr lang="en-US" baseline="0" dirty="0" smtClean="0"/>
              <a:t>The transition functions check which state we’re currently on and decides which state to go to based on the input parameter (if necessary)</a:t>
            </a:r>
            <a:endParaRPr lang="en-US" dirty="0" smtClean="0"/>
          </a:p>
          <a:p>
            <a:r>
              <a:rPr lang="en-US" dirty="0" smtClean="0"/>
              <a:t>The distinction between “forward” and “backward” is</a:t>
            </a:r>
            <a:r>
              <a:rPr lang="en-US" baseline="0" dirty="0" smtClean="0"/>
              <a:t> </a:t>
            </a:r>
            <a:r>
              <a:rPr lang="en-US" dirty="0" smtClean="0"/>
              <a:t>for</a:t>
            </a:r>
            <a:r>
              <a:rPr lang="en-US" baseline="0" dirty="0" smtClean="0"/>
              <a:t> convenience when dealing with more complicated flows (KISS)</a:t>
            </a:r>
          </a:p>
          <a:p>
            <a:r>
              <a:rPr lang="en-US" baseline="0" dirty="0" smtClean="0"/>
              <a:t>It’s really convenient as a mental construct to know if you’re currently moving forward in your flow (making a selection) or backward (cancelling or retuning to the previous screen)</a:t>
            </a:r>
          </a:p>
        </p:txBody>
      </p:sp>
      <p:sp>
        <p:nvSpPr>
          <p:cNvPr id="4" name="Slide Number Placeholder 3"/>
          <p:cNvSpPr>
            <a:spLocks noGrp="1"/>
          </p:cNvSpPr>
          <p:nvPr>
            <p:ph type="sldNum" sz="quarter" idx="10"/>
          </p:nvPr>
        </p:nvSpPr>
        <p:spPr/>
        <p:txBody>
          <a:bodyPr/>
          <a:lstStyle/>
          <a:p>
            <a:fld id="{CD484329-8606-4AAE-83B6-A9AB087AC029}" type="slidenum">
              <a:rPr lang="en-US" smtClean="0"/>
              <a:t>21</a:t>
            </a:fld>
            <a:endParaRPr lang="en-US"/>
          </a:p>
        </p:txBody>
      </p:sp>
    </p:spTree>
    <p:extLst>
      <p:ext uri="{BB962C8B-B14F-4D97-AF65-F5344CB8AC3E}">
        <p14:creationId xmlns:p14="http://schemas.microsoft.com/office/powerpoint/2010/main" val="201493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are super simple:</a:t>
            </a:r>
            <a:r>
              <a:rPr lang="en-US" baseline="0" dirty="0" smtClean="0"/>
              <a:t> start function, update function and end function.</a:t>
            </a:r>
            <a:endParaRPr lang="en-US" dirty="0" smtClean="0"/>
          </a:p>
          <a:p>
            <a:r>
              <a:rPr lang="en-US" dirty="0" smtClean="0"/>
              <a:t>I</a:t>
            </a:r>
            <a:r>
              <a:rPr lang="en-US" baseline="0" dirty="0" smtClean="0"/>
              <a:t> am </a:t>
            </a:r>
            <a:r>
              <a:rPr lang="en-US" dirty="0" smtClean="0"/>
              <a:t>using screens</a:t>
            </a:r>
            <a:r>
              <a:rPr lang="en-US" baseline="0" dirty="0" smtClean="0"/>
              <a:t> in these slides to keep things simple while still dealing with the added complexity of asynchronous transitions.</a:t>
            </a:r>
          </a:p>
          <a:p>
            <a:r>
              <a:rPr lang="en-US" baseline="0" dirty="0" smtClean="0"/>
              <a:t>This flow structure works for other systems as well.</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22</a:t>
            </a:fld>
            <a:endParaRPr lang="en-US"/>
          </a:p>
        </p:txBody>
      </p:sp>
    </p:spTree>
    <p:extLst>
      <p:ext uri="{BB962C8B-B14F-4D97-AF65-F5344CB8AC3E}">
        <p14:creationId xmlns:p14="http://schemas.microsoft.com/office/powerpoint/2010/main" val="394653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through</a:t>
            </a:r>
            <a:r>
              <a:rPr lang="en-US" baseline="0" dirty="0" smtClean="0"/>
              <a:t> our examples: simple flow</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23</a:t>
            </a:fld>
            <a:endParaRPr lang="en-US"/>
          </a:p>
        </p:txBody>
      </p:sp>
    </p:spTree>
    <p:extLst>
      <p:ext uri="{BB962C8B-B14F-4D97-AF65-F5344CB8AC3E}">
        <p14:creationId xmlns:p14="http://schemas.microsoft.com/office/powerpoint/2010/main" val="1724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branching, the flow is purely linear.</a:t>
            </a:r>
            <a:r>
              <a:rPr lang="en-US" baseline="0" dirty="0" smtClean="0"/>
              <a:t> From each state there is only one other state to go to.</a:t>
            </a:r>
          </a:p>
          <a:p>
            <a:r>
              <a:rPr lang="en-US" baseline="0" dirty="0" smtClean="0"/>
              <a:t>We always move forward in the flow, we never go back.</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24</a:t>
            </a:fld>
            <a:endParaRPr lang="en-US"/>
          </a:p>
        </p:txBody>
      </p:sp>
    </p:spTree>
    <p:extLst>
      <p:ext uri="{BB962C8B-B14F-4D97-AF65-F5344CB8AC3E}">
        <p14:creationId xmlns:p14="http://schemas.microsoft.com/office/powerpoint/2010/main" val="4102542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branching</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25</a:t>
            </a:fld>
            <a:endParaRPr lang="en-US"/>
          </a:p>
        </p:txBody>
      </p:sp>
    </p:spTree>
    <p:extLst>
      <p:ext uri="{BB962C8B-B14F-4D97-AF65-F5344CB8AC3E}">
        <p14:creationId xmlns:p14="http://schemas.microsoft.com/office/powerpoint/2010/main" val="300029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one state we can go to more than one</a:t>
            </a:r>
            <a:r>
              <a:rPr lang="en-US" baseline="0" dirty="0" smtClean="0"/>
              <a:t> state.</a:t>
            </a:r>
          </a:p>
          <a:p>
            <a:r>
              <a:rPr lang="en-US" baseline="0" dirty="0" smtClean="0"/>
              <a:t>We use the optional whereto parameter to determine where to go next.</a:t>
            </a:r>
          </a:p>
          <a:p>
            <a:r>
              <a:rPr lang="en-US" dirty="0" smtClean="0"/>
              <a:t>Remember that</a:t>
            </a:r>
            <a:r>
              <a:rPr lang="en-US" baseline="0" dirty="0" smtClean="0"/>
              <a:t> _</a:t>
            </a:r>
            <a:r>
              <a:rPr lang="en-US" dirty="0" smtClean="0"/>
              <a:t>whereto</a:t>
            </a:r>
            <a:r>
              <a:rPr lang="en-US" baseline="0" dirty="0" smtClean="0"/>
              <a:t> is a key, not a state. In other words, the screen tells the flow “this is the decision the player made” and it’s up to the flow to translate that into the appropriate state transition.</a:t>
            </a:r>
          </a:p>
          <a:p>
            <a:r>
              <a:rPr lang="en-US" baseline="0" dirty="0" smtClean="0"/>
              <a:t>Also note that backward has no branching. If you find yourself wanting to branch on backward, take another hard look at your flow. Cycles are complicated not only for you but for your players as well.</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26</a:t>
            </a:fld>
            <a:endParaRPr lang="en-US"/>
          </a:p>
        </p:txBody>
      </p:sp>
    </p:spTree>
    <p:extLst>
      <p:ext uri="{BB962C8B-B14F-4D97-AF65-F5344CB8AC3E}">
        <p14:creationId xmlns:p14="http://schemas.microsoft.com/office/powerpoint/2010/main" val="263094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bar navigation</a:t>
            </a:r>
            <a:r>
              <a:rPr lang="en-US" baseline="0" dirty="0" smtClean="0"/>
              <a:t> to </a:t>
            </a:r>
            <a:r>
              <a:rPr lang="en-US" dirty="0" smtClean="0"/>
              <a:t>access sub-screens from</a:t>
            </a:r>
            <a:r>
              <a:rPr lang="en-US" baseline="0" dirty="0" smtClean="0"/>
              <a:t> lots of main screens</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27</a:t>
            </a:fld>
            <a:endParaRPr lang="en-US"/>
          </a:p>
        </p:txBody>
      </p:sp>
    </p:spTree>
    <p:extLst>
      <p:ext uri="{BB962C8B-B14F-4D97-AF65-F5344CB8AC3E}">
        <p14:creationId xmlns:p14="http://schemas.microsoft.com/office/powerpoint/2010/main" val="1096921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why</a:t>
            </a:r>
            <a:r>
              <a:rPr lang="en-US" baseline="0" dirty="0" smtClean="0"/>
              <a:t> screens don’t know flow, so they can be used in several different places interchangeably.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screen doesn’t have to tell the flow exactly what state to go to next or where it came from, it only tells the flow about the player decisions (inputs)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add the notion of “pushing” a branch which stores the previous state in a member variable to restore it later (“pop”).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one level of _wherefrom.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not, your flow is too complicated for you *and* for your player, so try to rework your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Instead of adding an array/stack of wherefrom, use secondary flow managers if you really have to keep the flow complexity.</a:t>
            </a:r>
            <a:endParaRPr lang="en-US" dirty="0" smtClean="0"/>
          </a:p>
        </p:txBody>
      </p:sp>
      <p:sp>
        <p:nvSpPr>
          <p:cNvPr id="4" name="Slide Number Placeholder 3"/>
          <p:cNvSpPr>
            <a:spLocks noGrp="1"/>
          </p:cNvSpPr>
          <p:nvPr>
            <p:ph type="sldNum" sz="quarter" idx="10"/>
          </p:nvPr>
        </p:nvSpPr>
        <p:spPr/>
        <p:txBody>
          <a:bodyPr/>
          <a:lstStyle/>
          <a:p>
            <a:fld id="{CD484329-8606-4AAE-83B6-A9AB087AC029}" type="slidenum">
              <a:rPr lang="en-US" smtClean="0"/>
              <a:t>28</a:t>
            </a:fld>
            <a:endParaRPr lang="en-US"/>
          </a:p>
        </p:txBody>
      </p:sp>
    </p:spTree>
    <p:extLst>
      <p:ext uri="{BB962C8B-B14F-4D97-AF65-F5344CB8AC3E}">
        <p14:creationId xmlns:p14="http://schemas.microsoft.com/office/powerpoint/2010/main" val="614725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screen logic is next (for instance IAP store)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29</a:t>
            </a:fld>
            <a:endParaRPr lang="en-US"/>
          </a:p>
        </p:txBody>
      </p:sp>
    </p:spTree>
    <p:extLst>
      <p:ext uri="{BB962C8B-B14F-4D97-AF65-F5344CB8AC3E}">
        <p14:creationId xmlns:p14="http://schemas.microsoft.com/office/powerpoint/2010/main" val="1624944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screens</a:t>
            </a:r>
            <a:r>
              <a:rPr lang="en-US" baseline="0" dirty="0" smtClean="0"/>
              <a:t> need to know more about the “flow”</a:t>
            </a:r>
          </a:p>
          <a:p>
            <a:r>
              <a:rPr lang="en-US" baseline="0" dirty="0" smtClean="0"/>
              <a:t>Give the screen only the info it needs to know, not the flow state</a:t>
            </a:r>
          </a:p>
          <a:p>
            <a:r>
              <a:rPr lang="en-US" baseline="0" dirty="0" smtClean="0"/>
              <a:t>Contract is flow =&gt; screen instead of screen =&gt; flow (where =&gt; means “gives information to”)</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30</a:t>
            </a:fld>
            <a:endParaRPr lang="en-US"/>
          </a:p>
        </p:txBody>
      </p:sp>
    </p:spTree>
    <p:extLst>
      <p:ext uri="{BB962C8B-B14F-4D97-AF65-F5344CB8AC3E}">
        <p14:creationId xmlns:p14="http://schemas.microsoft.com/office/powerpoint/2010/main" val="318149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unsung code?</a:t>
            </a:r>
          </a:p>
          <a:p>
            <a:r>
              <a:rPr lang="en-US" dirty="0" smtClean="0"/>
              <a:t>While looking for ideas</a:t>
            </a:r>
            <a:r>
              <a:rPr lang="en-US" baseline="0" dirty="0" smtClean="0"/>
              <a:t> for talks from previous conferences I found a lot of talks about graphics, audio, pipeline, etc.</a:t>
            </a:r>
          </a:p>
          <a:p>
            <a:r>
              <a:rPr lang="en-US" baseline="0" dirty="0" smtClean="0"/>
              <a:t>All great topics, all really important for making videogames but somewhat different from my own work experience.</a:t>
            </a:r>
          </a:p>
          <a:p>
            <a:r>
              <a:rPr lang="en-US" baseline="0" dirty="0" smtClean="0"/>
              <a:t>I wanted to talk about code that is never brought up despite being as important as anything else in games.</a:t>
            </a:r>
          </a:p>
          <a:p>
            <a:r>
              <a:rPr lang="en-US" baseline="0" dirty="0" smtClean="0"/>
              <a:t>The type of code you work with as a generalist.</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3</a:t>
            </a:fld>
            <a:endParaRPr lang="en-US"/>
          </a:p>
        </p:txBody>
      </p:sp>
    </p:spTree>
    <p:extLst>
      <p:ext uri="{BB962C8B-B14F-4D97-AF65-F5344CB8AC3E}">
        <p14:creationId xmlns:p14="http://schemas.microsoft.com/office/powerpoint/2010/main" val="2895870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it stupid simple</a:t>
            </a:r>
          </a:p>
          <a:p>
            <a:r>
              <a:rPr lang="en-US" dirty="0" smtClean="0"/>
              <a:t>Otherwise silly bad things</a:t>
            </a:r>
            <a:r>
              <a:rPr lang="en-US" baseline="0" dirty="0" smtClean="0"/>
              <a:t> happen</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31</a:t>
            </a:fld>
            <a:endParaRPr lang="en-US"/>
          </a:p>
        </p:txBody>
      </p:sp>
    </p:spTree>
    <p:extLst>
      <p:ext uri="{BB962C8B-B14F-4D97-AF65-F5344CB8AC3E}">
        <p14:creationId xmlns:p14="http://schemas.microsoft.com/office/powerpoint/2010/main" val="35997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indies word</a:t>
            </a:r>
            <a:r>
              <a:rPr lang="en-US" baseline="0" dirty="0" smtClean="0"/>
              <a:t> of mouth is everything</a:t>
            </a:r>
          </a:p>
          <a:p>
            <a:r>
              <a:rPr lang="en-US" baseline="0" dirty="0" smtClean="0"/>
              <a:t>Follow us</a:t>
            </a:r>
          </a:p>
          <a:p>
            <a:r>
              <a:rPr lang="en-US" baseline="0" dirty="0" smtClean="0"/>
              <a:t>Tell your friends about us</a:t>
            </a:r>
          </a:p>
          <a:p>
            <a:r>
              <a:rPr lang="en-US" baseline="0" dirty="0" smtClean="0"/>
              <a:t>Tell us about your game flow experience</a:t>
            </a:r>
          </a:p>
          <a:p>
            <a:r>
              <a:rPr lang="en-US" baseline="0" dirty="0" smtClean="0"/>
              <a:t>Tell us about </a:t>
            </a:r>
            <a:r>
              <a:rPr lang="en-US" baseline="0" smtClean="0"/>
              <a:t>this presentation</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32</a:t>
            </a:fld>
            <a:endParaRPr lang="en-US"/>
          </a:p>
        </p:txBody>
      </p:sp>
    </p:spTree>
    <p:extLst>
      <p:ext uri="{BB962C8B-B14F-4D97-AF65-F5344CB8AC3E}">
        <p14:creationId xmlns:p14="http://schemas.microsoft.com/office/powerpoint/2010/main" val="401432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underlying force that makes the whole better than the sum of its parts.</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4</a:t>
            </a:fld>
            <a:endParaRPr lang="en-US"/>
          </a:p>
        </p:txBody>
      </p:sp>
    </p:spTree>
    <p:extLst>
      <p:ext uri="{BB962C8B-B14F-4D97-AF65-F5344CB8AC3E}">
        <p14:creationId xmlns:p14="http://schemas.microsoft.com/office/powerpoint/2010/main" val="426575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5</a:t>
            </a:fld>
            <a:endParaRPr lang="en-US"/>
          </a:p>
        </p:txBody>
      </p:sp>
    </p:spTree>
    <p:extLst>
      <p:ext uri="{BB962C8B-B14F-4D97-AF65-F5344CB8AC3E}">
        <p14:creationId xmlns:p14="http://schemas.microsoft.com/office/powerpoint/2010/main" val="27430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careful,</a:t>
            </a:r>
            <a:r>
              <a:rPr lang="en-US" baseline="0" dirty="0" smtClean="0"/>
              <a:t> you’ll find yourself having a very bad day for as silly a reason as somebody deciding to put snakes on a plane.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6</a:t>
            </a:fld>
            <a:endParaRPr lang="en-US"/>
          </a:p>
        </p:txBody>
      </p:sp>
    </p:spTree>
    <p:extLst>
      <p:ext uri="{BB962C8B-B14F-4D97-AF65-F5344CB8AC3E}">
        <p14:creationId xmlns:p14="http://schemas.microsoft.com/office/powerpoint/2010/main" val="127728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shown is result of 20 years iteration, starting with AAA sports titles at Electronic Arts, and has shipped in all Katsu games.</a:t>
            </a:r>
          </a:p>
          <a:p>
            <a:r>
              <a:rPr lang="en-US" baseline="0" dirty="0" smtClean="0"/>
              <a:t>You can get Sausage Bomber right now from the app store to see the code in action.</a:t>
            </a:r>
          </a:p>
          <a:p>
            <a:r>
              <a:rPr lang="en-US" baseline="0" dirty="0" smtClean="0"/>
              <a:t>=&gt; https://itunes.apple.com/us/app/sausage-bomber/id1106086912?mt=8</a:t>
            </a:r>
          </a:p>
          <a:p>
            <a:r>
              <a:rPr lang="en-US" baseline="0" dirty="0" smtClean="0"/>
              <a:t>=&gt; https://play.google.com/store/apps/details?id=com.katsu.sausagebomber1&amp;hl=en</a:t>
            </a:r>
          </a:p>
          <a:p>
            <a:r>
              <a:rPr lang="en-US" baseline="0" dirty="0" err="1" smtClean="0"/>
              <a:t>Doomwheel</a:t>
            </a:r>
            <a:r>
              <a:rPr lang="en-US" baseline="0" dirty="0" smtClean="0"/>
              <a:t> is still in development and coming out later this year.</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7</a:t>
            </a:fld>
            <a:endParaRPr lang="en-US"/>
          </a:p>
        </p:txBody>
      </p:sp>
    </p:spTree>
    <p:extLst>
      <p:ext uri="{BB962C8B-B14F-4D97-AF65-F5344CB8AC3E}">
        <p14:creationId xmlns:p14="http://schemas.microsoft.com/office/powerpoint/2010/main" val="252715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one example</a:t>
            </a:r>
            <a:r>
              <a:rPr lang="en-US" baseline="0" dirty="0" smtClean="0"/>
              <a:t> to fit in the 1hr time slot, but lots more unsung code.</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8</a:t>
            </a:fld>
            <a:endParaRPr lang="en-US"/>
          </a:p>
        </p:txBody>
      </p:sp>
    </p:spTree>
    <p:extLst>
      <p:ext uri="{BB962C8B-B14F-4D97-AF65-F5344CB8AC3E}">
        <p14:creationId xmlns:p14="http://schemas.microsoft.com/office/powerpoint/2010/main" val="304000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game flow? The glue code that makes all the other parts of your game work together.</a:t>
            </a:r>
          </a:p>
          <a:p>
            <a:r>
              <a:rPr lang="en-US" baseline="0" dirty="0" smtClean="0"/>
              <a:t>It drives the flow of screens (which drives the experience of your users).</a:t>
            </a:r>
          </a:p>
          <a:p>
            <a:r>
              <a:rPr lang="en-US" baseline="0" dirty="0" smtClean="0"/>
              <a:t>It also drives the back-end systems (initialization and updates)</a:t>
            </a:r>
          </a:p>
          <a:p>
            <a:r>
              <a:rPr lang="en-US" baseline="0" dirty="0" smtClean="0"/>
              <a:t>The game flow IS a state machine, trying to implement it any other way is a recipe for disaster.</a:t>
            </a:r>
            <a:endParaRPr lang="en-US" dirty="0"/>
          </a:p>
        </p:txBody>
      </p:sp>
      <p:sp>
        <p:nvSpPr>
          <p:cNvPr id="4" name="Slide Number Placeholder 3"/>
          <p:cNvSpPr>
            <a:spLocks noGrp="1"/>
          </p:cNvSpPr>
          <p:nvPr>
            <p:ph type="sldNum" sz="quarter" idx="10"/>
          </p:nvPr>
        </p:nvSpPr>
        <p:spPr/>
        <p:txBody>
          <a:bodyPr/>
          <a:lstStyle/>
          <a:p>
            <a:fld id="{CD484329-8606-4AAE-83B6-A9AB087AC029}" type="slidenum">
              <a:rPr lang="en-US" smtClean="0"/>
              <a:t>9</a:t>
            </a:fld>
            <a:endParaRPr lang="en-US"/>
          </a:p>
        </p:txBody>
      </p:sp>
    </p:spTree>
    <p:extLst>
      <p:ext uri="{BB962C8B-B14F-4D97-AF65-F5344CB8AC3E}">
        <p14:creationId xmlns:p14="http://schemas.microsoft.com/office/powerpoint/2010/main" val="183710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6F12C-65DE-4974-8A0B-3CCCEAA5790E}"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266343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6F12C-65DE-4974-8A0B-3CCCEAA5790E}"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367803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6F12C-65DE-4974-8A0B-3CCCEAA5790E}"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112046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392690"/>
            <a:ext cx="8791575" cy="1238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6F12C-65DE-4974-8A0B-3CCCEAA5790E}"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38283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6F12C-65DE-4974-8A0B-3CCCEAA5790E}"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21399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392690"/>
            <a:ext cx="8791575" cy="1238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6F12C-65DE-4974-8A0B-3CCCEAA5790E}"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302385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392690"/>
            <a:ext cx="8791575" cy="1238250"/>
          </a:xfrm>
          <a:prstGeom prst="rect">
            <a:avLst/>
          </a:prstGeom>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6F12C-65DE-4974-8A0B-3CCCEAA5790E}"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8270276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392690"/>
            <a:ext cx="8791575" cy="1238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6F12C-65DE-4974-8A0B-3CCCEAA5790E}"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271825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6F12C-65DE-4974-8A0B-3CCCEAA5790E}"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260290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6F12C-65DE-4974-8A0B-3CCCEAA5790E}"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108057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6F12C-65DE-4974-8A0B-3CCCEAA5790E}"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A683A-F2DD-4AB1-B430-84DEE3C8B126}" type="slidenum">
              <a:rPr lang="en-US" smtClean="0"/>
              <a:t>‹#›</a:t>
            </a:fld>
            <a:endParaRPr lang="en-US"/>
          </a:p>
        </p:txBody>
      </p:sp>
    </p:spTree>
    <p:extLst>
      <p:ext uri="{BB962C8B-B14F-4D97-AF65-F5344CB8AC3E}">
        <p14:creationId xmlns:p14="http://schemas.microsoft.com/office/powerpoint/2010/main" val="111746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596581" y="6214152"/>
            <a:ext cx="2503055" cy="6135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F12C-65DE-4974-8A0B-3CCCEAA5790E}" type="datetimeFigureOut">
              <a:rPr lang="en-US" smtClean="0"/>
              <a:t>4/24/2017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A683A-F2DD-4AB1-B430-84DEE3C8B126}" type="slidenum">
              <a:rPr lang="en-US" smtClean="0"/>
              <a:t>‹#›</a:t>
            </a:fld>
            <a:endParaRPr lang="en-US"/>
          </a:p>
        </p:txBody>
      </p:sp>
    </p:spTree>
    <p:extLst>
      <p:ext uri="{BB962C8B-B14F-4D97-AF65-F5344CB8AC3E}">
        <p14:creationId xmlns:p14="http://schemas.microsoft.com/office/powerpoint/2010/main" val="230519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Komika Axis" panose="02000506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107176">
            <a:off x="792711" y="2728349"/>
            <a:ext cx="4281488" cy="2818195"/>
          </a:xfrm>
          <a:prstGeom prst="rect">
            <a:avLst/>
          </a:prstGeom>
          <a:effectLst>
            <a:softEdge rad="317500"/>
          </a:effectLst>
        </p:spPr>
      </p:pic>
      <p:pic>
        <p:nvPicPr>
          <p:cNvPr id="25" name="Picture 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633045">
            <a:off x="2099951" y="1658344"/>
            <a:ext cx="6591732" cy="3438980"/>
          </a:xfrm>
          <a:prstGeom prst="rect">
            <a:avLst/>
          </a:prstGeom>
          <a:effectLst>
            <a:softEdge rad="317500"/>
          </a:effectLst>
        </p:spPr>
      </p:pic>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84513">
            <a:off x="3880532" y="1454582"/>
            <a:ext cx="6679995" cy="3668019"/>
          </a:xfrm>
          <a:prstGeom prst="rect">
            <a:avLst/>
          </a:prstGeom>
          <a:effectLst>
            <a:softEdge rad="317500"/>
          </a:effectLst>
        </p:spPr>
      </p:pic>
      <p:sp>
        <p:nvSpPr>
          <p:cNvPr id="2" name="Title 1"/>
          <p:cNvSpPr>
            <a:spLocks noGrp="1"/>
          </p:cNvSpPr>
          <p:nvPr>
            <p:ph type="title"/>
          </p:nvPr>
        </p:nvSpPr>
        <p:spPr>
          <a:xfrm>
            <a:off x="138017" y="259111"/>
            <a:ext cx="10515600" cy="2852737"/>
          </a:xfrm>
        </p:spPr>
        <p:txBody>
          <a:bodyPr anchor="t">
            <a:normAutofit/>
          </a:bodyPr>
          <a:lstStyle/>
          <a:p>
            <a:pPr algn="l"/>
            <a:r>
              <a:rPr lang="en-US" sz="5400" dirty="0" smtClean="0">
                <a:latin typeface="Komika Axis" panose="02000506000000020004" pitchFamily="2" charset="0"/>
              </a:rPr>
              <a:t>The Unsung Code</a:t>
            </a:r>
            <a:endParaRPr lang="en-US" sz="5400" dirty="0">
              <a:latin typeface="Komika Axis" panose="02000506000000020004" pitchFamily="2" charset="0"/>
            </a:endParaRPr>
          </a:p>
        </p:txBody>
      </p:sp>
      <p:sp>
        <p:nvSpPr>
          <p:cNvPr id="21" name="Text Placeholder 20"/>
          <p:cNvSpPr>
            <a:spLocks noGrp="1"/>
          </p:cNvSpPr>
          <p:nvPr>
            <p:ph type="body" idx="1"/>
          </p:nvPr>
        </p:nvSpPr>
        <p:spPr>
          <a:xfrm>
            <a:off x="138017" y="1088289"/>
            <a:ext cx="10515600" cy="1500187"/>
          </a:xfrm>
        </p:spPr>
        <p:txBody>
          <a:bodyPr/>
          <a:lstStyle/>
          <a:p>
            <a:r>
              <a:rPr lang="en-US" dirty="0" smtClean="0"/>
              <a:t>Tales of IFs, WHILEs and other loops.</a:t>
            </a:r>
            <a:endParaRPr lang="en-US" dirty="0"/>
          </a:p>
        </p:txBody>
      </p:sp>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3602">
            <a:off x="6295164" y="1545535"/>
            <a:ext cx="5313911" cy="3983488"/>
          </a:xfrm>
          <a:prstGeom prst="rect">
            <a:avLst/>
          </a:prstGeom>
          <a:effectLst>
            <a:softEdge rad="254000"/>
          </a:effectLst>
        </p:spPr>
      </p:pic>
      <p:grpSp>
        <p:nvGrpSpPr>
          <p:cNvPr id="20" name="Group 19"/>
          <p:cNvGrpSpPr/>
          <p:nvPr/>
        </p:nvGrpSpPr>
        <p:grpSpPr>
          <a:xfrm>
            <a:off x="228573" y="6074035"/>
            <a:ext cx="7536147" cy="719237"/>
            <a:chOff x="228573" y="6074035"/>
            <a:chExt cx="7536147" cy="719237"/>
          </a:xfrm>
        </p:grpSpPr>
        <p:grpSp>
          <p:nvGrpSpPr>
            <p:cNvPr id="22" name="Group 21"/>
            <p:cNvGrpSpPr/>
            <p:nvPr/>
          </p:nvGrpSpPr>
          <p:grpSpPr>
            <a:xfrm>
              <a:off x="228573" y="6074035"/>
              <a:ext cx="7536147" cy="719237"/>
              <a:chOff x="228573" y="6147925"/>
              <a:chExt cx="7536147" cy="719237"/>
            </a:xfrm>
          </p:grpSpPr>
          <p:pic>
            <p:nvPicPr>
              <p:cNvPr id="28" name="Picture 2" descr="Image result for facebook ic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62482" y="619449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573" y="6164654"/>
                <a:ext cx="274320" cy="274320"/>
              </a:xfrm>
              <a:prstGeom prst="rect">
                <a:avLst/>
              </a:prstGeom>
            </p:spPr>
          </p:pic>
          <p:pic>
            <p:nvPicPr>
              <p:cNvPr id="30" name="Picture 2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44632" y="6212684"/>
                <a:ext cx="281018" cy="274320"/>
              </a:xfrm>
              <a:prstGeom prst="rect">
                <a:avLst/>
              </a:prstGeom>
            </p:spPr>
          </p:pic>
          <p:sp>
            <p:nvSpPr>
              <p:cNvPr id="31" name="TextBox 30"/>
              <p:cNvSpPr txBox="1"/>
              <p:nvPr/>
            </p:nvSpPr>
            <p:spPr>
              <a:xfrm>
                <a:off x="5590214" y="6190053"/>
                <a:ext cx="2174506" cy="369332"/>
              </a:xfrm>
              <a:prstGeom prst="rect">
                <a:avLst/>
              </a:prstGeom>
              <a:noFill/>
            </p:spPr>
            <p:txBody>
              <a:bodyPr wrap="none" rtlCol="0">
                <a:spAutoFit/>
              </a:bodyPr>
              <a:lstStyle/>
              <a:p>
                <a:r>
                  <a:rPr lang="en-US" u="sng" dirty="0" err="1" smtClean="0"/>
                  <a:t>Katsu_entertainment</a:t>
                </a:r>
                <a:endParaRPr lang="en-US" u="sng" dirty="0"/>
              </a:p>
            </p:txBody>
          </p:sp>
          <p:sp>
            <p:nvSpPr>
              <p:cNvPr id="32" name="TextBox 31"/>
              <p:cNvSpPr txBox="1"/>
              <p:nvPr/>
            </p:nvSpPr>
            <p:spPr>
              <a:xfrm>
                <a:off x="3036802" y="6164654"/>
                <a:ext cx="2055884" cy="369332"/>
              </a:xfrm>
              <a:prstGeom prst="rect">
                <a:avLst/>
              </a:prstGeom>
              <a:noFill/>
            </p:spPr>
            <p:txBody>
              <a:bodyPr wrap="none" rtlCol="0">
                <a:spAutoFit/>
              </a:bodyPr>
              <a:lstStyle/>
              <a:p>
                <a:r>
                  <a:rPr lang="en-US" u="sng" dirty="0" err="1" smtClean="0"/>
                  <a:t>KatsuEntertainment</a:t>
                </a:r>
                <a:endParaRPr lang="en-US" u="sng" dirty="0"/>
              </a:p>
            </p:txBody>
          </p:sp>
          <p:sp>
            <p:nvSpPr>
              <p:cNvPr id="33" name="TextBox 32"/>
              <p:cNvSpPr txBox="1"/>
              <p:nvPr/>
            </p:nvSpPr>
            <p:spPr>
              <a:xfrm>
                <a:off x="502893" y="6147925"/>
                <a:ext cx="1550874" cy="369332"/>
              </a:xfrm>
              <a:prstGeom prst="rect">
                <a:avLst/>
              </a:prstGeom>
              <a:noFill/>
            </p:spPr>
            <p:txBody>
              <a:bodyPr wrap="none" rtlCol="0">
                <a:spAutoFit/>
              </a:bodyPr>
              <a:lstStyle/>
              <a:p>
                <a:r>
                  <a:rPr lang="en-US" u="sng" dirty="0" smtClean="0"/>
                  <a:t>@</a:t>
                </a:r>
                <a:r>
                  <a:rPr lang="en-US" u="sng" dirty="0" err="1" smtClean="0"/>
                  <a:t>KatsuGames</a:t>
                </a:r>
                <a:endParaRPr lang="en-US" u="sng" dirty="0"/>
              </a:p>
            </p:txBody>
          </p:sp>
          <p:sp>
            <p:nvSpPr>
              <p:cNvPr id="34" name="TextBox 33"/>
              <p:cNvSpPr txBox="1"/>
              <p:nvPr/>
            </p:nvSpPr>
            <p:spPr>
              <a:xfrm>
                <a:off x="502893" y="6487004"/>
                <a:ext cx="1915011" cy="369332"/>
              </a:xfrm>
              <a:prstGeom prst="rect">
                <a:avLst/>
              </a:prstGeom>
              <a:noFill/>
            </p:spPr>
            <p:txBody>
              <a:bodyPr wrap="none" rtlCol="0">
                <a:spAutoFit/>
              </a:bodyPr>
              <a:lstStyle/>
              <a:p>
                <a:r>
                  <a:rPr lang="en-US" u="sng" dirty="0" smtClean="0"/>
                  <a:t>@</a:t>
                </a:r>
                <a:r>
                  <a:rPr lang="en-US" u="sng" dirty="0" err="1" smtClean="0"/>
                  <a:t>StephaneImbert</a:t>
                </a:r>
                <a:endParaRPr lang="en-US" u="sng" dirty="0"/>
              </a:p>
            </p:txBody>
          </p:sp>
          <p:pic>
            <p:nvPicPr>
              <p:cNvPr id="35" name="Picture 3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573" y="6487004"/>
                <a:ext cx="274320" cy="274320"/>
              </a:xfrm>
              <a:prstGeom prst="rect">
                <a:avLst/>
              </a:prstGeom>
            </p:spPr>
          </p:pic>
          <p:sp>
            <p:nvSpPr>
              <p:cNvPr id="36" name="TextBox 35"/>
              <p:cNvSpPr txBox="1"/>
              <p:nvPr/>
            </p:nvSpPr>
            <p:spPr>
              <a:xfrm>
                <a:off x="3045862" y="6497830"/>
                <a:ext cx="2286588" cy="369332"/>
              </a:xfrm>
              <a:prstGeom prst="rect">
                <a:avLst/>
              </a:prstGeom>
              <a:noFill/>
            </p:spPr>
            <p:txBody>
              <a:bodyPr wrap="none" rtlCol="0">
                <a:spAutoFit/>
              </a:bodyPr>
              <a:lstStyle/>
              <a:p>
                <a:r>
                  <a:rPr lang="en-US" u="sng" dirty="0" smtClean="0"/>
                  <a:t>www.katsugames.com</a:t>
                </a:r>
                <a:endParaRPr lang="en-US" u="sng" dirty="0"/>
              </a:p>
            </p:txBody>
          </p:sp>
        </p:grpSp>
        <p:pic>
          <p:nvPicPr>
            <p:cNvPr id="23" name="Picture 14" descr="Related image"/>
            <p:cNvPicPr>
              <a:picLocks noChangeAspect="1" noChangeArrowheads="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71542" y="6484823"/>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612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start easy</a:t>
            </a:r>
            <a:endParaRPr lang="en-US" dirty="0"/>
          </a:p>
        </p:txBody>
      </p:sp>
      <p:sp>
        <p:nvSpPr>
          <p:cNvPr id="5" name="Rectangle 4"/>
          <p:cNvSpPr/>
          <p:nvPr/>
        </p:nvSpPr>
        <p:spPr>
          <a:xfrm>
            <a:off x="2224374" y="3816249"/>
            <a:ext cx="1583892" cy="55209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COIN TOSS</a:t>
            </a:r>
            <a:endParaRPr lang="en-US" dirty="0"/>
          </a:p>
        </p:txBody>
      </p:sp>
      <p:sp>
        <p:nvSpPr>
          <p:cNvPr id="7" name="Rectangle 6"/>
          <p:cNvSpPr/>
          <p:nvPr/>
        </p:nvSpPr>
        <p:spPr>
          <a:xfrm>
            <a:off x="2224375" y="2648831"/>
            <a:ext cx="1583893" cy="5767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HEAD or TAILS</a:t>
            </a:r>
            <a:endParaRPr lang="en-US" dirty="0"/>
          </a:p>
        </p:txBody>
      </p:sp>
      <p:sp>
        <p:nvSpPr>
          <p:cNvPr id="8" name="Rectangle 7"/>
          <p:cNvSpPr/>
          <p:nvPr/>
        </p:nvSpPr>
        <p:spPr>
          <a:xfrm>
            <a:off x="2224375" y="4959046"/>
            <a:ext cx="1583892"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RESULT</a:t>
            </a:r>
            <a:endParaRPr lang="en-US" dirty="0"/>
          </a:p>
        </p:txBody>
      </p:sp>
      <p:cxnSp>
        <p:nvCxnSpPr>
          <p:cNvPr id="3" name="Elbow Connector 2"/>
          <p:cNvCxnSpPr>
            <a:stCxn id="7" idx="2"/>
            <a:endCxn id="5" idx="0"/>
          </p:cNvCxnSpPr>
          <p:nvPr/>
        </p:nvCxnSpPr>
        <p:spPr>
          <a:xfrm rot="5400000">
            <a:off x="2720969" y="3520895"/>
            <a:ext cx="590705" cy="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8" idx="0"/>
          </p:cNvCxnSpPr>
          <p:nvPr/>
        </p:nvCxnSpPr>
        <p:spPr>
          <a:xfrm rot="16200000" flipH="1">
            <a:off x="2720967" y="4663692"/>
            <a:ext cx="590706"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2"/>
            <a:endCxn id="7" idx="0"/>
          </p:cNvCxnSpPr>
          <p:nvPr/>
        </p:nvCxnSpPr>
        <p:spPr>
          <a:xfrm rot="5400000" flipH="1" flipV="1">
            <a:off x="1585168" y="4079983"/>
            <a:ext cx="2862306" cy="1"/>
          </a:xfrm>
          <a:prstGeom prst="bentConnector5">
            <a:avLst>
              <a:gd name="adj1" fmla="val -7987"/>
              <a:gd name="adj2" fmla="val 102054700000"/>
              <a:gd name="adj3" fmla="val 107987"/>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coin tos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081196" y="1916625"/>
            <a:ext cx="27921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2301" y="5090334"/>
            <a:ext cx="2542558" cy="1695040"/>
          </a:xfrm>
          <a:prstGeom prst="rect">
            <a:avLst/>
          </a:prstGeom>
        </p:spPr>
      </p:pic>
      <p:sp>
        <p:nvSpPr>
          <p:cNvPr id="231" name="TextBox 230"/>
          <p:cNvSpPr txBox="1"/>
          <p:nvPr/>
        </p:nvSpPr>
        <p:spPr>
          <a:xfrm>
            <a:off x="5372279" y="2387943"/>
            <a:ext cx="754108" cy="246221"/>
          </a:xfrm>
          <a:prstGeom prst="rect">
            <a:avLst/>
          </a:prstGeom>
          <a:noFill/>
        </p:spPr>
        <p:txBody>
          <a:bodyPr wrap="square" rtlCol="0">
            <a:spAutoFit/>
          </a:bodyPr>
          <a:lstStyle/>
          <a:p>
            <a:r>
              <a:rPr lang="en-US" sz="1000" dirty="0" smtClean="0"/>
              <a:t>On timer</a:t>
            </a:r>
            <a:endParaRPr lang="en-US" sz="1000" dirty="0"/>
          </a:p>
        </p:txBody>
      </p:sp>
      <p:sp>
        <p:nvSpPr>
          <p:cNvPr id="4" name="Title 3"/>
          <p:cNvSpPr>
            <a:spLocks noGrp="1"/>
          </p:cNvSpPr>
          <p:nvPr>
            <p:ph type="title"/>
          </p:nvPr>
        </p:nvSpPr>
        <p:spPr/>
        <p:txBody>
          <a:bodyPr/>
          <a:lstStyle/>
          <a:p>
            <a:r>
              <a:rPr lang="en-US" dirty="0" smtClean="0"/>
              <a:t>Sausage Bomber</a:t>
            </a:r>
            <a:endParaRPr lang="en-US" dirty="0"/>
          </a:p>
        </p:txBody>
      </p:sp>
      <p:sp>
        <p:nvSpPr>
          <p:cNvPr id="5" name="Rectangle 4"/>
          <p:cNvSpPr/>
          <p:nvPr/>
        </p:nvSpPr>
        <p:spPr>
          <a:xfrm>
            <a:off x="263106" y="1828621"/>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Boot</a:t>
            </a:r>
            <a:endParaRPr lang="en-US" dirty="0"/>
          </a:p>
        </p:txBody>
      </p:sp>
      <p:sp>
        <p:nvSpPr>
          <p:cNvPr id="6" name="Rectangle 5"/>
          <p:cNvSpPr/>
          <p:nvPr/>
        </p:nvSpPr>
        <p:spPr>
          <a:xfrm>
            <a:off x="168213" y="3351182"/>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Intro movie</a:t>
            </a:r>
            <a:endParaRPr lang="en-US" dirty="0"/>
          </a:p>
        </p:txBody>
      </p:sp>
      <p:sp>
        <p:nvSpPr>
          <p:cNvPr id="7" name="Rectangle 6"/>
          <p:cNvSpPr/>
          <p:nvPr/>
        </p:nvSpPr>
        <p:spPr>
          <a:xfrm>
            <a:off x="1613139" y="258774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Title</a:t>
            </a:r>
            <a:endParaRPr lang="en-US" dirty="0"/>
          </a:p>
        </p:txBody>
      </p:sp>
      <p:sp>
        <p:nvSpPr>
          <p:cNvPr id="8" name="Rectangle 7"/>
          <p:cNvSpPr/>
          <p:nvPr/>
        </p:nvSpPr>
        <p:spPr>
          <a:xfrm>
            <a:off x="3429000" y="2596503"/>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Main Menu</a:t>
            </a:r>
            <a:endParaRPr lang="en-US" dirty="0"/>
          </a:p>
        </p:txBody>
      </p:sp>
      <p:sp>
        <p:nvSpPr>
          <p:cNvPr id="9" name="Rectangle 8"/>
          <p:cNvSpPr/>
          <p:nvPr/>
        </p:nvSpPr>
        <p:spPr>
          <a:xfrm>
            <a:off x="1923689" y="4036893"/>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Options</a:t>
            </a:r>
            <a:endParaRPr lang="en-US" dirty="0"/>
          </a:p>
        </p:txBody>
      </p:sp>
      <p:sp>
        <p:nvSpPr>
          <p:cNvPr id="10" name="Rectangle 9"/>
          <p:cNvSpPr/>
          <p:nvPr/>
        </p:nvSpPr>
        <p:spPr>
          <a:xfrm>
            <a:off x="166057" y="6099056"/>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Credits</a:t>
            </a:r>
            <a:endParaRPr lang="en-US" dirty="0"/>
          </a:p>
        </p:txBody>
      </p:sp>
      <p:sp>
        <p:nvSpPr>
          <p:cNvPr id="11" name="Rectangle 10"/>
          <p:cNvSpPr/>
          <p:nvPr/>
        </p:nvSpPr>
        <p:spPr>
          <a:xfrm>
            <a:off x="166057" y="5382883"/>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Language</a:t>
            </a:r>
            <a:endParaRPr lang="en-US" dirty="0"/>
          </a:p>
        </p:txBody>
      </p:sp>
      <p:sp>
        <p:nvSpPr>
          <p:cNvPr id="12" name="Rectangle 11"/>
          <p:cNvSpPr/>
          <p:nvPr/>
        </p:nvSpPr>
        <p:spPr>
          <a:xfrm>
            <a:off x="168212" y="4666710"/>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Reset the game?</a:t>
            </a:r>
            <a:endParaRPr lang="en-US" dirty="0"/>
          </a:p>
        </p:txBody>
      </p:sp>
      <p:cxnSp>
        <p:nvCxnSpPr>
          <p:cNvPr id="14" name="Elbow Connector 13"/>
          <p:cNvCxnSpPr>
            <a:stCxn id="5" idx="2"/>
            <a:endCxn id="6" idx="0"/>
          </p:cNvCxnSpPr>
          <p:nvPr/>
        </p:nvCxnSpPr>
        <p:spPr>
          <a:xfrm rot="5400000">
            <a:off x="536995" y="2818501"/>
            <a:ext cx="970470" cy="9489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2"/>
            <a:endCxn id="7" idx="1"/>
          </p:cNvCxnSpPr>
          <p:nvPr/>
        </p:nvCxnSpPr>
        <p:spPr>
          <a:xfrm rot="16200000" flipH="1">
            <a:off x="1099868" y="2350519"/>
            <a:ext cx="483079" cy="54346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a:endCxn id="8" idx="1"/>
          </p:cNvCxnSpPr>
          <p:nvPr/>
        </p:nvCxnSpPr>
        <p:spPr>
          <a:xfrm>
            <a:off x="3226279" y="2863791"/>
            <a:ext cx="202721" cy="875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a:endCxn id="9" idx="0"/>
          </p:cNvCxnSpPr>
          <p:nvPr/>
        </p:nvCxnSpPr>
        <p:spPr>
          <a:xfrm rot="5400000">
            <a:off x="3038766" y="2840088"/>
            <a:ext cx="888299" cy="150531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9" idx="2"/>
            <a:endCxn id="10" idx="3"/>
          </p:cNvCxnSpPr>
          <p:nvPr/>
        </p:nvCxnSpPr>
        <p:spPr>
          <a:xfrm rot="5400000">
            <a:off x="1361669" y="5006512"/>
            <a:ext cx="1786118" cy="95106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11" idx="3"/>
          </p:cNvCxnSpPr>
          <p:nvPr/>
        </p:nvCxnSpPr>
        <p:spPr>
          <a:xfrm rot="5400000">
            <a:off x="1719756" y="4648425"/>
            <a:ext cx="1069945" cy="95106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2"/>
            <a:endCxn id="12" idx="3"/>
          </p:cNvCxnSpPr>
          <p:nvPr/>
        </p:nvCxnSpPr>
        <p:spPr>
          <a:xfrm rot="5400000">
            <a:off x="2078920" y="4291417"/>
            <a:ext cx="353772" cy="948907"/>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9" idx="1"/>
            <a:endCxn id="6" idx="2"/>
          </p:cNvCxnSpPr>
          <p:nvPr/>
        </p:nvCxnSpPr>
        <p:spPr>
          <a:xfrm rot="10800000">
            <a:off x="974783" y="3903273"/>
            <a:ext cx="948906" cy="40966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679165" y="4054409"/>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Collection</a:t>
            </a:r>
            <a:endParaRPr lang="en-US" dirty="0"/>
          </a:p>
        </p:txBody>
      </p:sp>
      <p:sp>
        <p:nvSpPr>
          <p:cNvPr id="46" name="Rectangle 45"/>
          <p:cNvSpPr/>
          <p:nvPr/>
        </p:nvSpPr>
        <p:spPr>
          <a:xfrm>
            <a:off x="2892005" y="4922245"/>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Not enough currency</a:t>
            </a:r>
            <a:endParaRPr lang="en-US" dirty="0"/>
          </a:p>
        </p:txBody>
      </p:sp>
      <p:sp>
        <p:nvSpPr>
          <p:cNvPr id="47" name="Rectangle 46"/>
          <p:cNvSpPr/>
          <p:nvPr/>
        </p:nvSpPr>
        <p:spPr>
          <a:xfrm>
            <a:off x="4612511" y="4922244"/>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Buy this item?</a:t>
            </a:r>
            <a:endParaRPr lang="en-US" dirty="0"/>
          </a:p>
        </p:txBody>
      </p:sp>
      <p:sp>
        <p:nvSpPr>
          <p:cNvPr id="48" name="Rectangle 47"/>
          <p:cNvSpPr/>
          <p:nvPr/>
        </p:nvSpPr>
        <p:spPr>
          <a:xfrm>
            <a:off x="5244861" y="259414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Missions</a:t>
            </a:r>
            <a:endParaRPr lang="en-US" dirty="0"/>
          </a:p>
        </p:txBody>
      </p:sp>
      <p:sp>
        <p:nvSpPr>
          <p:cNvPr id="49" name="Rectangle 48"/>
          <p:cNvSpPr/>
          <p:nvPr/>
        </p:nvSpPr>
        <p:spPr>
          <a:xfrm>
            <a:off x="5244861" y="1863171"/>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Rate This App</a:t>
            </a:r>
            <a:endParaRPr lang="en-US" dirty="0"/>
          </a:p>
        </p:txBody>
      </p:sp>
      <p:sp>
        <p:nvSpPr>
          <p:cNvPr id="50" name="Rectangle 49"/>
          <p:cNvSpPr/>
          <p:nvPr/>
        </p:nvSpPr>
        <p:spPr>
          <a:xfrm>
            <a:off x="6409426" y="3778363"/>
            <a:ext cx="1613140" cy="55209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Loading</a:t>
            </a:r>
            <a:endParaRPr lang="en-US" dirty="0"/>
          </a:p>
        </p:txBody>
      </p:sp>
      <p:sp>
        <p:nvSpPr>
          <p:cNvPr id="51" name="Rectangle 50"/>
          <p:cNvSpPr/>
          <p:nvPr/>
        </p:nvSpPr>
        <p:spPr>
          <a:xfrm>
            <a:off x="7692606" y="1882576"/>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Tutorial</a:t>
            </a:r>
            <a:endParaRPr lang="en-US" dirty="0"/>
          </a:p>
        </p:txBody>
      </p:sp>
      <p:sp>
        <p:nvSpPr>
          <p:cNvPr id="52" name="Rectangle 51"/>
          <p:cNvSpPr/>
          <p:nvPr/>
        </p:nvSpPr>
        <p:spPr>
          <a:xfrm>
            <a:off x="9795298" y="2039633"/>
            <a:ext cx="1613140" cy="55209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Play</a:t>
            </a:r>
            <a:endParaRPr lang="en-US" dirty="0"/>
          </a:p>
        </p:txBody>
      </p:sp>
      <p:sp>
        <p:nvSpPr>
          <p:cNvPr id="53" name="Rectangle 52"/>
          <p:cNvSpPr/>
          <p:nvPr/>
        </p:nvSpPr>
        <p:spPr>
          <a:xfrm>
            <a:off x="7692606" y="2674181"/>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Briefing</a:t>
            </a:r>
            <a:endParaRPr lang="en-US" dirty="0"/>
          </a:p>
        </p:txBody>
      </p:sp>
      <p:sp>
        <p:nvSpPr>
          <p:cNvPr id="54" name="Rectangle 53"/>
          <p:cNvSpPr/>
          <p:nvPr/>
        </p:nvSpPr>
        <p:spPr>
          <a:xfrm>
            <a:off x="9795299" y="929722"/>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Begin</a:t>
            </a:r>
            <a:endParaRPr lang="en-US" dirty="0"/>
          </a:p>
        </p:txBody>
      </p:sp>
      <p:sp>
        <p:nvSpPr>
          <p:cNvPr id="55" name="Rectangle 54"/>
          <p:cNvSpPr/>
          <p:nvPr/>
        </p:nvSpPr>
        <p:spPr>
          <a:xfrm>
            <a:off x="11063381" y="3017637"/>
            <a:ext cx="897146"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Fly</a:t>
            </a:r>
            <a:endParaRPr lang="en-US" dirty="0"/>
          </a:p>
        </p:txBody>
      </p:sp>
      <p:sp>
        <p:nvSpPr>
          <p:cNvPr id="56" name="Rectangle 55"/>
          <p:cNvSpPr/>
          <p:nvPr/>
        </p:nvSpPr>
        <p:spPr>
          <a:xfrm>
            <a:off x="11069732" y="3674005"/>
            <a:ext cx="897147"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Drop</a:t>
            </a:r>
            <a:endParaRPr lang="en-US" dirty="0"/>
          </a:p>
        </p:txBody>
      </p:sp>
      <p:sp>
        <p:nvSpPr>
          <p:cNvPr id="57" name="Rectangle 56"/>
          <p:cNvSpPr/>
          <p:nvPr/>
        </p:nvSpPr>
        <p:spPr>
          <a:xfrm>
            <a:off x="11076632" y="4312938"/>
            <a:ext cx="897148"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Watch</a:t>
            </a:r>
            <a:endParaRPr lang="en-US" dirty="0"/>
          </a:p>
        </p:txBody>
      </p:sp>
      <p:sp>
        <p:nvSpPr>
          <p:cNvPr id="58" name="Rectangle 57"/>
          <p:cNvSpPr/>
          <p:nvPr/>
        </p:nvSpPr>
        <p:spPr>
          <a:xfrm>
            <a:off x="7242513" y="465930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Results</a:t>
            </a:r>
            <a:endParaRPr lang="en-US" dirty="0"/>
          </a:p>
        </p:txBody>
      </p:sp>
      <p:sp>
        <p:nvSpPr>
          <p:cNvPr id="59" name="Rectangle 58"/>
          <p:cNvSpPr/>
          <p:nvPr/>
        </p:nvSpPr>
        <p:spPr>
          <a:xfrm>
            <a:off x="4864544" y="6046707"/>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Watch Ad</a:t>
            </a:r>
            <a:endParaRPr lang="en-US" dirty="0"/>
          </a:p>
        </p:txBody>
      </p:sp>
      <p:cxnSp>
        <p:nvCxnSpPr>
          <p:cNvPr id="83" name="Elbow Connector 82"/>
          <p:cNvCxnSpPr>
            <a:stCxn id="12" idx="0"/>
            <a:endCxn id="6" idx="2"/>
          </p:cNvCxnSpPr>
          <p:nvPr/>
        </p:nvCxnSpPr>
        <p:spPr>
          <a:xfrm rot="5400000" flipH="1" flipV="1">
            <a:off x="593064" y="4284992"/>
            <a:ext cx="763437" cy="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8" idx="2"/>
            <a:endCxn id="43" idx="0"/>
          </p:cNvCxnSpPr>
          <p:nvPr/>
        </p:nvCxnSpPr>
        <p:spPr>
          <a:xfrm rot="16200000" flipH="1">
            <a:off x="3907745" y="3476418"/>
            <a:ext cx="905815" cy="250165"/>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3" idx="2"/>
            <a:endCxn id="46" idx="0"/>
          </p:cNvCxnSpPr>
          <p:nvPr/>
        </p:nvCxnSpPr>
        <p:spPr>
          <a:xfrm rot="5400000">
            <a:off x="3934283" y="4370792"/>
            <a:ext cx="315745" cy="78716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43" idx="2"/>
            <a:endCxn id="47" idx="0"/>
          </p:cNvCxnSpPr>
          <p:nvPr/>
        </p:nvCxnSpPr>
        <p:spPr>
          <a:xfrm rot="16200000" flipH="1">
            <a:off x="4794536" y="4297699"/>
            <a:ext cx="315744" cy="93334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 idx="3"/>
            <a:endCxn id="48" idx="1"/>
          </p:cNvCxnSpPr>
          <p:nvPr/>
        </p:nvCxnSpPr>
        <p:spPr>
          <a:xfrm flipV="1">
            <a:off x="5042140" y="2870191"/>
            <a:ext cx="202721" cy="235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48" idx="0"/>
            <a:endCxn id="49" idx="2"/>
          </p:cNvCxnSpPr>
          <p:nvPr/>
        </p:nvCxnSpPr>
        <p:spPr>
          <a:xfrm rot="5400000" flipH="1" flipV="1">
            <a:off x="5961990" y="2504704"/>
            <a:ext cx="178883"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49" idx="3"/>
            <a:endCxn id="48" idx="3"/>
          </p:cNvCxnSpPr>
          <p:nvPr/>
        </p:nvCxnSpPr>
        <p:spPr>
          <a:xfrm>
            <a:off x="6858001" y="2139217"/>
            <a:ext cx="12700" cy="730974"/>
          </a:xfrm>
          <a:prstGeom prst="bentConnector3">
            <a:avLst>
              <a:gd name="adj1" fmla="val 18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48" idx="2"/>
            <a:endCxn id="50" idx="1"/>
          </p:cNvCxnSpPr>
          <p:nvPr/>
        </p:nvCxnSpPr>
        <p:spPr>
          <a:xfrm rot="16200000" flipH="1">
            <a:off x="5776342" y="3421324"/>
            <a:ext cx="908173" cy="357995"/>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50" idx="0"/>
            <a:endCxn id="51" idx="1"/>
          </p:cNvCxnSpPr>
          <p:nvPr/>
        </p:nvCxnSpPr>
        <p:spPr>
          <a:xfrm rot="5400000" flipH="1" flipV="1">
            <a:off x="6644431" y="2730188"/>
            <a:ext cx="1619741" cy="476610"/>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50" idx="0"/>
            <a:endCxn id="53" idx="1"/>
          </p:cNvCxnSpPr>
          <p:nvPr/>
        </p:nvCxnSpPr>
        <p:spPr>
          <a:xfrm rot="5400000" flipH="1" flipV="1">
            <a:off x="7040233" y="3125990"/>
            <a:ext cx="828136" cy="476610"/>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51" idx="3"/>
            <a:endCxn id="54" idx="1"/>
          </p:cNvCxnSpPr>
          <p:nvPr/>
        </p:nvCxnSpPr>
        <p:spPr>
          <a:xfrm flipV="1">
            <a:off x="9305746" y="1205768"/>
            <a:ext cx="489553" cy="952854"/>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53" idx="3"/>
            <a:endCxn id="54" idx="1"/>
          </p:cNvCxnSpPr>
          <p:nvPr/>
        </p:nvCxnSpPr>
        <p:spPr>
          <a:xfrm flipV="1">
            <a:off x="9305746" y="1205768"/>
            <a:ext cx="489553" cy="174445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54" idx="2"/>
            <a:endCxn id="52" idx="0"/>
          </p:cNvCxnSpPr>
          <p:nvPr/>
        </p:nvCxnSpPr>
        <p:spPr>
          <a:xfrm rot="5400000">
            <a:off x="10322959" y="1760723"/>
            <a:ext cx="557820"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8527218" y="3778361"/>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Pause</a:t>
            </a:r>
            <a:endParaRPr lang="en-US" dirty="0"/>
          </a:p>
        </p:txBody>
      </p:sp>
      <p:cxnSp>
        <p:nvCxnSpPr>
          <p:cNvPr id="125" name="Elbow Connector 124"/>
          <p:cNvCxnSpPr>
            <a:stCxn id="52" idx="2"/>
            <a:endCxn id="55" idx="0"/>
          </p:cNvCxnSpPr>
          <p:nvPr/>
        </p:nvCxnSpPr>
        <p:spPr>
          <a:xfrm rot="16200000" flipH="1">
            <a:off x="10843955" y="2349637"/>
            <a:ext cx="425913" cy="91008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55" idx="2"/>
            <a:endCxn id="56" idx="0"/>
          </p:cNvCxnSpPr>
          <p:nvPr/>
        </p:nvCxnSpPr>
        <p:spPr>
          <a:xfrm rot="16200000" flipH="1">
            <a:off x="11389667" y="3545366"/>
            <a:ext cx="250926" cy="6352"/>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6" idx="2"/>
            <a:endCxn id="57" idx="0"/>
          </p:cNvCxnSpPr>
          <p:nvPr/>
        </p:nvCxnSpPr>
        <p:spPr>
          <a:xfrm rot="16200000" flipH="1">
            <a:off x="11405011" y="4192742"/>
            <a:ext cx="233491" cy="6900"/>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57" idx="2"/>
            <a:endCxn id="58" idx="3"/>
          </p:cNvCxnSpPr>
          <p:nvPr/>
        </p:nvCxnSpPr>
        <p:spPr>
          <a:xfrm rot="5400000">
            <a:off x="10081945" y="3492089"/>
            <a:ext cx="216971" cy="266955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58" idx="2"/>
            <a:endCxn id="76" idx="3"/>
          </p:cNvCxnSpPr>
          <p:nvPr/>
        </p:nvCxnSpPr>
        <p:spPr>
          <a:xfrm rot="16200000" flipH="1">
            <a:off x="8011495" y="5248983"/>
            <a:ext cx="1111357" cy="1036181"/>
          </a:xfrm>
          <a:prstGeom prst="bentConnector4">
            <a:avLst>
              <a:gd name="adj1" fmla="val 37581"/>
              <a:gd name="adj2" fmla="val 12206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59" idx="0"/>
            <a:endCxn id="58" idx="1"/>
          </p:cNvCxnSpPr>
          <p:nvPr/>
        </p:nvCxnSpPr>
        <p:spPr>
          <a:xfrm rot="5400000" flipH="1" flipV="1">
            <a:off x="5901135" y="4705330"/>
            <a:ext cx="1111356" cy="1571399"/>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55" idx="1"/>
            <a:endCxn id="123" idx="3"/>
          </p:cNvCxnSpPr>
          <p:nvPr/>
        </p:nvCxnSpPr>
        <p:spPr>
          <a:xfrm rot="10800000" flipV="1">
            <a:off x="10140359" y="3220357"/>
            <a:ext cx="923023" cy="834049"/>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56" idx="1"/>
            <a:endCxn id="123" idx="3"/>
          </p:cNvCxnSpPr>
          <p:nvPr/>
        </p:nvCxnSpPr>
        <p:spPr>
          <a:xfrm rot="10800000" flipV="1">
            <a:off x="10140358" y="3876725"/>
            <a:ext cx="929374" cy="17768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57" idx="1"/>
            <a:endCxn id="123" idx="3"/>
          </p:cNvCxnSpPr>
          <p:nvPr/>
        </p:nvCxnSpPr>
        <p:spPr>
          <a:xfrm rot="10800000">
            <a:off x="10140358" y="4054407"/>
            <a:ext cx="936274" cy="461252"/>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123" idx="1"/>
            <a:endCxn id="50" idx="3"/>
          </p:cNvCxnSpPr>
          <p:nvPr/>
        </p:nvCxnSpPr>
        <p:spPr>
          <a:xfrm rot="10800000" flipV="1">
            <a:off x="8022566" y="4054407"/>
            <a:ext cx="504652" cy="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5" name="Elbow Connector 144"/>
          <p:cNvCxnSpPr>
            <a:stCxn id="58" idx="0"/>
            <a:endCxn id="50" idx="2"/>
          </p:cNvCxnSpPr>
          <p:nvPr/>
        </p:nvCxnSpPr>
        <p:spPr>
          <a:xfrm rot="16200000" flipV="1">
            <a:off x="7468115" y="4078336"/>
            <a:ext cx="328851" cy="833087"/>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322882" y="2368977"/>
            <a:ext cx="754108" cy="400110"/>
          </a:xfrm>
          <a:prstGeom prst="rect">
            <a:avLst/>
          </a:prstGeom>
          <a:noFill/>
        </p:spPr>
        <p:txBody>
          <a:bodyPr wrap="square" rtlCol="0">
            <a:spAutoFit/>
          </a:bodyPr>
          <a:lstStyle/>
          <a:p>
            <a:r>
              <a:rPr lang="en-US" sz="1000" dirty="0" smtClean="0"/>
              <a:t>Playing for 1</a:t>
            </a:r>
            <a:r>
              <a:rPr lang="en-US" sz="1000" baseline="30000" dirty="0" smtClean="0"/>
              <a:t>st</a:t>
            </a:r>
            <a:r>
              <a:rPr lang="en-US" sz="1000" dirty="0" smtClean="0"/>
              <a:t> time?</a:t>
            </a:r>
            <a:endParaRPr lang="en-US" sz="1000" dirty="0"/>
          </a:p>
        </p:txBody>
      </p:sp>
      <p:sp>
        <p:nvSpPr>
          <p:cNvPr id="229" name="TextBox 228"/>
          <p:cNvSpPr txBox="1"/>
          <p:nvPr/>
        </p:nvSpPr>
        <p:spPr>
          <a:xfrm>
            <a:off x="654552" y="3023123"/>
            <a:ext cx="369012" cy="246221"/>
          </a:xfrm>
          <a:prstGeom prst="rect">
            <a:avLst/>
          </a:prstGeom>
          <a:noFill/>
        </p:spPr>
        <p:txBody>
          <a:bodyPr wrap="none" rtlCol="0">
            <a:spAutoFit/>
          </a:bodyPr>
          <a:lstStyle/>
          <a:p>
            <a:r>
              <a:rPr lang="en-US" sz="1000" dirty="0" smtClean="0"/>
              <a:t>YES</a:t>
            </a:r>
            <a:endParaRPr lang="en-US" sz="1000" dirty="0"/>
          </a:p>
        </p:txBody>
      </p:sp>
      <p:sp>
        <p:nvSpPr>
          <p:cNvPr id="230" name="TextBox 229"/>
          <p:cNvSpPr txBox="1"/>
          <p:nvPr/>
        </p:nvSpPr>
        <p:spPr>
          <a:xfrm>
            <a:off x="1178350" y="2661164"/>
            <a:ext cx="352982" cy="246221"/>
          </a:xfrm>
          <a:prstGeom prst="rect">
            <a:avLst/>
          </a:prstGeom>
          <a:noFill/>
        </p:spPr>
        <p:txBody>
          <a:bodyPr wrap="none" rtlCol="0">
            <a:spAutoFit/>
          </a:bodyPr>
          <a:lstStyle/>
          <a:p>
            <a:r>
              <a:rPr lang="en-US" sz="1000" dirty="0" smtClean="0"/>
              <a:t>NO</a:t>
            </a:r>
            <a:endParaRPr lang="en-US" sz="1000" dirty="0"/>
          </a:p>
        </p:txBody>
      </p:sp>
      <p:sp>
        <p:nvSpPr>
          <p:cNvPr id="234" name="TextBox 233"/>
          <p:cNvSpPr txBox="1"/>
          <p:nvPr/>
        </p:nvSpPr>
        <p:spPr>
          <a:xfrm>
            <a:off x="7214547" y="3399767"/>
            <a:ext cx="996580" cy="400110"/>
          </a:xfrm>
          <a:prstGeom prst="rect">
            <a:avLst/>
          </a:prstGeom>
          <a:noFill/>
        </p:spPr>
        <p:txBody>
          <a:bodyPr wrap="square" rtlCol="0">
            <a:spAutoFit/>
          </a:bodyPr>
          <a:lstStyle/>
          <a:p>
            <a:r>
              <a:rPr lang="en-US" sz="1000" dirty="0" smtClean="0"/>
              <a:t>Playing tutorial level?</a:t>
            </a:r>
            <a:endParaRPr lang="en-US" sz="1000" dirty="0"/>
          </a:p>
        </p:txBody>
      </p:sp>
      <p:sp>
        <p:nvSpPr>
          <p:cNvPr id="235" name="TextBox 234"/>
          <p:cNvSpPr txBox="1"/>
          <p:nvPr/>
        </p:nvSpPr>
        <p:spPr>
          <a:xfrm>
            <a:off x="7242513" y="1951126"/>
            <a:ext cx="369012" cy="246221"/>
          </a:xfrm>
          <a:prstGeom prst="rect">
            <a:avLst/>
          </a:prstGeom>
          <a:noFill/>
        </p:spPr>
        <p:txBody>
          <a:bodyPr wrap="none" rtlCol="0">
            <a:spAutoFit/>
          </a:bodyPr>
          <a:lstStyle/>
          <a:p>
            <a:r>
              <a:rPr lang="en-US" sz="1000" dirty="0" smtClean="0"/>
              <a:t>YES</a:t>
            </a:r>
            <a:endParaRPr lang="en-US" sz="1000" dirty="0"/>
          </a:p>
        </p:txBody>
      </p:sp>
      <p:sp>
        <p:nvSpPr>
          <p:cNvPr id="236" name="TextBox 235"/>
          <p:cNvSpPr txBox="1"/>
          <p:nvPr/>
        </p:nvSpPr>
        <p:spPr>
          <a:xfrm>
            <a:off x="7242513" y="2737985"/>
            <a:ext cx="352982" cy="246221"/>
          </a:xfrm>
          <a:prstGeom prst="rect">
            <a:avLst/>
          </a:prstGeom>
          <a:noFill/>
        </p:spPr>
        <p:txBody>
          <a:bodyPr wrap="none" rtlCol="0">
            <a:spAutoFit/>
          </a:bodyPr>
          <a:lstStyle/>
          <a:p>
            <a:r>
              <a:rPr lang="en-US" sz="1000" dirty="0" smtClean="0"/>
              <a:t>NO</a:t>
            </a:r>
            <a:endParaRPr lang="en-US" sz="1000" dirty="0"/>
          </a:p>
        </p:txBody>
      </p:sp>
      <p:sp>
        <p:nvSpPr>
          <p:cNvPr id="238" name="Right Arrow 237"/>
          <p:cNvSpPr/>
          <p:nvPr/>
        </p:nvSpPr>
        <p:spPr>
          <a:xfrm>
            <a:off x="82015" y="1868814"/>
            <a:ext cx="336782" cy="45924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p:cNvSpPr/>
          <p:nvPr/>
        </p:nvSpPr>
        <p:spPr>
          <a:xfrm>
            <a:off x="7472124" y="6046707"/>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Victory movie</a:t>
            </a:r>
            <a:endParaRPr lang="en-US" dirty="0"/>
          </a:p>
        </p:txBody>
      </p:sp>
      <p:cxnSp>
        <p:nvCxnSpPr>
          <p:cNvPr id="78" name="Elbow Connector 77"/>
          <p:cNvCxnSpPr>
            <a:stCxn id="76" idx="1"/>
            <a:endCxn id="58" idx="2"/>
          </p:cNvCxnSpPr>
          <p:nvPr/>
        </p:nvCxnSpPr>
        <p:spPr>
          <a:xfrm rot="10800000" flipH="1">
            <a:off x="7472123" y="5211397"/>
            <a:ext cx="576959" cy="1111357"/>
          </a:xfrm>
          <a:prstGeom prst="bentConnector4">
            <a:avLst>
              <a:gd name="adj1" fmla="val -39622"/>
              <a:gd name="adj2" fmla="val 62419"/>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58" idx="1"/>
            <a:endCxn id="59" idx="3"/>
          </p:cNvCxnSpPr>
          <p:nvPr/>
        </p:nvCxnSpPr>
        <p:spPr>
          <a:xfrm rot="10800000" flipV="1">
            <a:off x="6477685" y="4935351"/>
            <a:ext cx="764829" cy="138740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0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90"/>
          <p:cNvSpPr>
            <a:spLocks noGrp="1"/>
          </p:cNvSpPr>
          <p:nvPr>
            <p:ph type="title"/>
          </p:nvPr>
        </p:nvSpPr>
        <p:spPr/>
        <p:txBody>
          <a:bodyPr/>
          <a:lstStyle/>
          <a:p>
            <a:r>
              <a:rPr lang="en-US" dirty="0" smtClean="0"/>
              <a:t>Boulder Dash</a:t>
            </a:r>
            <a:endParaRPr lang="en-US" dirty="0"/>
          </a:p>
        </p:txBody>
      </p:sp>
      <p:sp>
        <p:nvSpPr>
          <p:cNvPr id="2" name="Footer Placeholder 1"/>
          <p:cNvSpPr>
            <a:spLocks noGrp="1"/>
          </p:cNvSpPr>
          <p:nvPr>
            <p:ph type="ftr" sz="quarter" idx="11"/>
          </p:nvPr>
        </p:nvSpPr>
        <p:spPr/>
        <p:txBody>
          <a:bodyPr/>
          <a:lstStyle/>
          <a:p>
            <a:r>
              <a:rPr lang="en-US" dirty="0" smtClean="0"/>
              <a:t>Confidential - </a:t>
            </a:r>
            <a:r>
              <a:rPr lang="en-US" dirty="0" err="1" smtClean="0"/>
              <a:t>Katsu</a:t>
            </a:r>
            <a:r>
              <a:rPr lang="en-US" dirty="0" smtClean="0"/>
              <a:t> Entertainment LCC</a:t>
            </a:r>
            <a:endParaRPr lang="en-US" dirty="0"/>
          </a:p>
        </p:txBody>
      </p:sp>
      <p:sp>
        <p:nvSpPr>
          <p:cNvPr id="3" name="Rectangle 2"/>
          <p:cNvSpPr/>
          <p:nvPr/>
        </p:nvSpPr>
        <p:spPr>
          <a:xfrm>
            <a:off x="9004956" y="41566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BOOT</a:t>
            </a:r>
            <a:endParaRPr lang="en-US" sz="1200" dirty="0"/>
          </a:p>
        </p:txBody>
      </p:sp>
      <p:sp>
        <p:nvSpPr>
          <p:cNvPr id="5" name="Rectangle 4"/>
          <p:cNvSpPr/>
          <p:nvPr/>
        </p:nvSpPr>
        <p:spPr>
          <a:xfrm>
            <a:off x="6068481" y="1742727"/>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Not enough</a:t>
            </a:r>
            <a:endParaRPr lang="en-US" sz="1200" dirty="0"/>
          </a:p>
        </p:txBody>
      </p:sp>
      <p:sp>
        <p:nvSpPr>
          <p:cNvPr id="7" name="Rectangle 6"/>
          <p:cNvSpPr/>
          <p:nvPr/>
        </p:nvSpPr>
        <p:spPr>
          <a:xfrm>
            <a:off x="4201614" y="5227312"/>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Play</a:t>
            </a:r>
            <a:endParaRPr lang="en-US" sz="1200" dirty="0"/>
          </a:p>
        </p:txBody>
      </p:sp>
      <p:sp>
        <p:nvSpPr>
          <p:cNvPr id="9" name="Rectangle 8"/>
          <p:cNvSpPr/>
          <p:nvPr/>
        </p:nvSpPr>
        <p:spPr>
          <a:xfrm>
            <a:off x="1411481" y="218595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Store</a:t>
            </a:r>
            <a:endParaRPr lang="en-US" sz="1200" dirty="0"/>
          </a:p>
        </p:txBody>
      </p:sp>
      <p:sp>
        <p:nvSpPr>
          <p:cNvPr id="11" name="Rectangle 10"/>
          <p:cNvSpPr/>
          <p:nvPr/>
        </p:nvSpPr>
        <p:spPr>
          <a:xfrm>
            <a:off x="9785838" y="395973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Options</a:t>
            </a:r>
            <a:endParaRPr lang="en-US" sz="1200" dirty="0"/>
          </a:p>
        </p:txBody>
      </p:sp>
      <p:sp>
        <p:nvSpPr>
          <p:cNvPr id="12" name="Rectangle 11"/>
          <p:cNvSpPr/>
          <p:nvPr/>
        </p:nvSpPr>
        <p:spPr>
          <a:xfrm>
            <a:off x="11111738" y="154259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Languages</a:t>
            </a:r>
            <a:endParaRPr lang="en-US" sz="1200" dirty="0"/>
          </a:p>
        </p:txBody>
      </p:sp>
      <p:sp>
        <p:nvSpPr>
          <p:cNvPr id="13" name="Rectangle 12"/>
          <p:cNvSpPr/>
          <p:nvPr/>
        </p:nvSpPr>
        <p:spPr>
          <a:xfrm>
            <a:off x="11102177" y="224988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Restore purchases</a:t>
            </a:r>
            <a:endParaRPr lang="en-US" sz="1200" dirty="0"/>
          </a:p>
        </p:txBody>
      </p:sp>
      <p:sp>
        <p:nvSpPr>
          <p:cNvPr id="14" name="Rectangle 13"/>
          <p:cNvSpPr/>
          <p:nvPr/>
        </p:nvSpPr>
        <p:spPr>
          <a:xfrm>
            <a:off x="11111738" y="295716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Reset the game</a:t>
            </a:r>
            <a:endParaRPr lang="en-US" sz="1200" dirty="0"/>
          </a:p>
        </p:txBody>
      </p:sp>
      <p:sp>
        <p:nvSpPr>
          <p:cNvPr id="16" name="Rectangle 15"/>
          <p:cNvSpPr/>
          <p:nvPr/>
        </p:nvSpPr>
        <p:spPr>
          <a:xfrm>
            <a:off x="7494240" y="3319524"/>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Level select</a:t>
            </a:r>
            <a:endParaRPr lang="en-US" sz="1200" dirty="0"/>
          </a:p>
        </p:txBody>
      </p:sp>
      <p:sp>
        <p:nvSpPr>
          <p:cNvPr id="17" name="Rectangle 16"/>
          <p:cNvSpPr/>
          <p:nvPr/>
        </p:nvSpPr>
        <p:spPr>
          <a:xfrm>
            <a:off x="5754617" y="4439410"/>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Characters</a:t>
            </a:r>
            <a:endParaRPr lang="en-US" sz="1200" dirty="0"/>
          </a:p>
        </p:txBody>
      </p:sp>
      <p:sp>
        <p:nvSpPr>
          <p:cNvPr id="18" name="Rectangle 17"/>
          <p:cNvSpPr/>
          <p:nvPr/>
        </p:nvSpPr>
        <p:spPr>
          <a:xfrm>
            <a:off x="8063268" y="4413320"/>
            <a:ext cx="895865" cy="5025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Loading</a:t>
            </a:r>
            <a:endParaRPr lang="en-US" sz="1200" dirty="0"/>
          </a:p>
        </p:txBody>
      </p:sp>
      <p:sp>
        <p:nvSpPr>
          <p:cNvPr id="22" name="Rectangle 21"/>
          <p:cNvSpPr/>
          <p:nvPr/>
        </p:nvSpPr>
        <p:spPr>
          <a:xfrm>
            <a:off x="3606048" y="309046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Treasure chests</a:t>
            </a:r>
            <a:endParaRPr lang="en-US" sz="1200" dirty="0"/>
          </a:p>
        </p:txBody>
      </p:sp>
      <p:sp>
        <p:nvSpPr>
          <p:cNvPr id="224" name="Rectangle 223"/>
          <p:cNvSpPr/>
          <p:nvPr/>
        </p:nvSpPr>
        <p:spPr>
          <a:xfrm>
            <a:off x="5418669" y="521985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Briefing</a:t>
            </a:r>
            <a:endParaRPr lang="en-US" sz="1200" dirty="0"/>
          </a:p>
        </p:txBody>
      </p:sp>
      <p:sp>
        <p:nvSpPr>
          <p:cNvPr id="230" name="Rectangle 229"/>
          <p:cNvSpPr/>
          <p:nvPr/>
        </p:nvSpPr>
        <p:spPr>
          <a:xfrm>
            <a:off x="2843726" y="565770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Pause</a:t>
            </a:r>
            <a:endParaRPr lang="en-US" sz="1200" dirty="0"/>
          </a:p>
        </p:txBody>
      </p:sp>
      <p:sp>
        <p:nvSpPr>
          <p:cNvPr id="225" name="Slide Number Placeholder 224"/>
          <p:cNvSpPr>
            <a:spLocks noGrp="1"/>
          </p:cNvSpPr>
          <p:nvPr>
            <p:ph type="sldNum" sz="quarter" idx="12"/>
          </p:nvPr>
        </p:nvSpPr>
        <p:spPr/>
        <p:txBody>
          <a:bodyPr/>
          <a:lstStyle/>
          <a:p>
            <a:fld id="{EA77CA53-3FBD-4B6C-80B2-397CF1F87498}" type="slidenum">
              <a:rPr lang="en-US" smtClean="0"/>
              <a:t>12</a:t>
            </a:fld>
            <a:endParaRPr lang="en-US"/>
          </a:p>
        </p:txBody>
      </p:sp>
      <p:sp>
        <p:nvSpPr>
          <p:cNvPr id="28" name="Down Arrow 27"/>
          <p:cNvSpPr/>
          <p:nvPr/>
        </p:nvSpPr>
        <p:spPr>
          <a:xfrm>
            <a:off x="9225273" y="188979"/>
            <a:ext cx="456500" cy="209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Date Placeholder 29"/>
          <p:cNvSpPr>
            <a:spLocks noGrp="1"/>
          </p:cNvSpPr>
          <p:nvPr>
            <p:ph type="dt" sz="half" idx="10"/>
          </p:nvPr>
        </p:nvSpPr>
        <p:spPr/>
        <p:txBody>
          <a:bodyPr/>
          <a:lstStyle/>
          <a:p>
            <a:fld id="{F323CACE-B3D3-454E-A9F2-5AA7709A9A64}" type="datetime1">
              <a:rPr lang="en-US" smtClean="0"/>
              <a:t>4/24/2017</a:t>
            </a:fld>
            <a:endParaRPr lang="en-US"/>
          </a:p>
        </p:txBody>
      </p:sp>
      <p:sp>
        <p:nvSpPr>
          <p:cNvPr id="140" name="Rectangle 139"/>
          <p:cNvSpPr/>
          <p:nvPr/>
        </p:nvSpPr>
        <p:spPr>
          <a:xfrm>
            <a:off x="2432520" y="2673277"/>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Odds</a:t>
            </a:r>
            <a:endParaRPr lang="en-US" sz="1200" dirty="0"/>
          </a:p>
        </p:txBody>
      </p:sp>
      <p:cxnSp>
        <p:nvCxnSpPr>
          <p:cNvPr id="250" name="Elbow Connector 249"/>
          <p:cNvCxnSpPr>
            <a:stCxn id="3" idx="2"/>
            <a:endCxn id="155" idx="0"/>
          </p:cNvCxnSpPr>
          <p:nvPr/>
        </p:nvCxnSpPr>
        <p:spPr>
          <a:xfrm rot="5400000">
            <a:off x="9295280" y="1072786"/>
            <a:ext cx="312220" cy="299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9001957" y="1230395"/>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Title</a:t>
            </a:r>
          </a:p>
        </p:txBody>
      </p:sp>
      <p:sp>
        <p:nvSpPr>
          <p:cNvPr id="185" name="Rectangle 184"/>
          <p:cNvSpPr/>
          <p:nvPr/>
        </p:nvSpPr>
        <p:spPr>
          <a:xfrm>
            <a:off x="7494239" y="1740768"/>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Level Info</a:t>
            </a:r>
            <a:endParaRPr lang="en-US" sz="1200" dirty="0"/>
          </a:p>
        </p:txBody>
      </p:sp>
      <p:sp>
        <p:nvSpPr>
          <p:cNvPr id="256" name="Rectangle 255"/>
          <p:cNvSpPr/>
          <p:nvPr/>
        </p:nvSpPr>
        <p:spPr>
          <a:xfrm>
            <a:off x="11108238" y="82303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Controls</a:t>
            </a:r>
            <a:endParaRPr lang="en-US" sz="1200" dirty="0"/>
          </a:p>
        </p:txBody>
      </p:sp>
      <p:cxnSp>
        <p:nvCxnSpPr>
          <p:cNvPr id="261" name="Elbow Connector 260"/>
          <p:cNvCxnSpPr>
            <a:stCxn id="155" idx="2"/>
            <a:endCxn id="102" idx="0"/>
          </p:cNvCxnSpPr>
          <p:nvPr/>
        </p:nvCxnSpPr>
        <p:spPr>
          <a:xfrm rot="5400000">
            <a:off x="9021416" y="2161377"/>
            <a:ext cx="856949" cy="1"/>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11" idx="3"/>
            <a:endCxn id="256" idx="1"/>
          </p:cNvCxnSpPr>
          <p:nvPr/>
        </p:nvCxnSpPr>
        <p:spPr>
          <a:xfrm flipV="1">
            <a:off x="10681703" y="1074285"/>
            <a:ext cx="426535" cy="3136703"/>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11" idx="3"/>
            <a:endCxn id="12" idx="1"/>
          </p:cNvCxnSpPr>
          <p:nvPr/>
        </p:nvCxnSpPr>
        <p:spPr>
          <a:xfrm flipV="1">
            <a:off x="10681703" y="1793847"/>
            <a:ext cx="430035" cy="2417141"/>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11" idx="3"/>
            <a:endCxn id="13" idx="1"/>
          </p:cNvCxnSpPr>
          <p:nvPr/>
        </p:nvCxnSpPr>
        <p:spPr>
          <a:xfrm flipV="1">
            <a:off x="10681703" y="2501135"/>
            <a:ext cx="420474" cy="170985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1" idx="3"/>
            <a:endCxn id="14" idx="1"/>
          </p:cNvCxnSpPr>
          <p:nvPr/>
        </p:nvCxnSpPr>
        <p:spPr>
          <a:xfrm flipV="1">
            <a:off x="10681703" y="3208423"/>
            <a:ext cx="430035" cy="1002565"/>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224" idx="1"/>
            <a:endCxn id="7" idx="3"/>
          </p:cNvCxnSpPr>
          <p:nvPr/>
        </p:nvCxnSpPr>
        <p:spPr>
          <a:xfrm rot="10800000" flipV="1">
            <a:off x="5097479" y="5471106"/>
            <a:ext cx="321190" cy="745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291"/>
          <p:cNvCxnSpPr>
            <a:stCxn id="7" idx="1"/>
            <a:endCxn id="230" idx="0"/>
          </p:cNvCxnSpPr>
          <p:nvPr/>
        </p:nvCxnSpPr>
        <p:spPr>
          <a:xfrm rot="10800000" flipV="1">
            <a:off x="3291660" y="5478565"/>
            <a:ext cx="909955" cy="179139"/>
          </a:xfrm>
          <a:prstGeom prst="bentConnector2">
            <a:avLst/>
          </a:prstGeom>
          <a:ln w="63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3" name="Elbow Connector 302"/>
          <p:cNvCxnSpPr>
            <a:stCxn id="16" idx="1"/>
            <a:endCxn id="17" idx="3"/>
          </p:cNvCxnSpPr>
          <p:nvPr/>
        </p:nvCxnSpPr>
        <p:spPr>
          <a:xfrm rot="10800000" flipV="1">
            <a:off x="6650482" y="3570778"/>
            <a:ext cx="843758" cy="1119886"/>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345" name="Rectangle 344"/>
          <p:cNvSpPr/>
          <p:nvPr/>
        </p:nvSpPr>
        <p:spPr>
          <a:xfrm>
            <a:off x="4543309" y="401271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Collection</a:t>
            </a:r>
            <a:endParaRPr lang="en-US" sz="1200" dirty="0"/>
          </a:p>
        </p:txBody>
      </p:sp>
      <p:cxnSp>
        <p:nvCxnSpPr>
          <p:cNvPr id="405" name="Elbow Connector 404"/>
          <p:cNvCxnSpPr>
            <a:stCxn id="435" idx="3"/>
            <a:endCxn id="9" idx="1"/>
          </p:cNvCxnSpPr>
          <p:nvPr/>
        </p:nvCxnSpPr>
        <p:spPr>
          <a:xfrm>
            <a:off x="1045450" y="2433578"/>
            <a:ext cx="366031" cy="362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9" idx="1"/>
            <a:endCxn id="435" idx="0"/>
          </p:cNvCxnSpPr>
          <p:nvPr/>
        </p:nvCxnSpPr>
        <p:spPr>
          <a:xfrm rot="10800000">
            <a:off x="597519" y="2182324"/>
            <a:ext cx="813963" cy="254882"/>
          </a:xfrm>
          <a:prstGeom prst="bentConnector4">
            <a:avLst>
              <a:gd name="adj1" fmla="val 22484"/>
              <a:gd name="adj2" fmla="val 189689"/>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35" name="Rectangle 434"/>
          <p:cNvSpPr/>
          <p:nvPr/>
        </p:nvSpPr>
        <p:spPr>
          <a:xfrm>
            <a:off x="149585" y="218232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popups</a:t>
            </a:r>
            <a:endParaRPr lang="en-US" sz="1200" dirty="0"/>
          </a:p>
        </p:txBody>
      </p:sp>
      <p:pic>
        <p:nvPicPr>
          <p:cNvPr id="5122" name="Picture 2" descr="Image result for boulder dash 30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7876" y="5064097"/>
            <a:ext cx="2757743" cy="1723589"/>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9001956" y="258985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Main Menu</a:t>
            </a:r>
          </a:p>
        </p:txBody>
      </p:sp>
      <p:sp>
        <p:nvSpPr>
          <p:cNvPr id="160" name="Rectangle 159"/>
          <p:cNvSpPr/>
          <p:nvPr/>
        </p:nvSpPr>
        <p:spPr>
          <a:xfrm>
            <a:off x="11111738" y="367352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Credits</a:t>
            </a:r>
            <a:endParaRPr lang="en-US" sz="1200" dirty="0"/>
          </a:p>
        </p:txBody>
      </p:sp>
      <p:sp>
        <p:nvSpPr>
          <p:cNvPr id="161" name="Rectangle 160"/>
          <p:cNvSpPr/>
          <p:nvPr/>
        </p:nvSpPr>
        <p:spPr>
          <a:xfrm>
            <a:off x="11084475" y="440550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Rate this app</a:t>
            </a:r>
            <a:endParaRPr lang="en-US" sz="1200" dirty="0"/>
          </a:p>
        </p:txBody>
      </p:sp>
      <p:cxnSp>
        <p:nvCxnSpPr>
          <p:cNvPr id="180" name="Elbow Connector 179"/>
          <p:cNvCxnSpPr>
            <a:stCxn id="102" idx="1"/>
            <a:endCxn id="185" idx="3"/>
          </p:cNvCxnSpPr>
          <p:nvPr/>
        </p:nvCxnSpPr>
        <p:spPr>
          <a:xfrm rot="10800000">
            <a:off x="8390104" y="1992022"/>
            <a:ext cx="611852" cy="849084"/>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02" idx="2"/>
            <a:endCxn id="16" idx="3"/>
          </p:cNvCxnSpPr>
          <p:nvPr/>
        </p:nvCxnSpPr>
        <p:spPr>
          <a:xfrm rot="5400000">
            <a:off x="8680788" y="2801677"/>
            <a:ext cx="478418" cy="1059784"/>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4" name="Elbow Connector 193"/>
          <p:cNvCxnSpPr>
            <a:stCxn id="102" idx="3"/>
            <a:endCxn id="11" idx="0"/>
          </p:cNvCxnSpPr>
          <p:nvPr/>
        </p:nvCxnSpPr>
        <p:spPr>
          <a:xfrm>
            <a:off x="9897821" y="2841106"/>
            <a:ext cx="335950" cy="1118628"/>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8" name="Elbow Connector 197"/>
          <p:cNvCxnSpPr>
            <a:stCxn id="102" idx="1"/>
            <a:endCxn id="345" idx="3"/>
          </p:cNvCxnSpPr>
          <p:nvPr/>
        </p:nvCxnSpPr>
        <p:spPr>
          <a:xfrm rot="10800000" flipV="1">
            <a:off x="5439174" y="2841106"/>
            <a:ext cx="3562782" cy="142286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102" idx="1"/>
            <a:endCxn id="9" idx="3"/>
          </p:cNvCxnSpPr>
          <p:nvPr/>
        </p:nvCxnSpPr>
        <p:spPr>
          <a:xfrm rot="10800000">
            <a:off x="2307346" y="2437206"/>
            <a:ext cx="6694610" cy="403900"/>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220"/>
          <p:cNvCxnSpPr>
            <a:stCxn id="102" idx="1"/>
            <a:endCxn id="22" idx="3"/>
          </p:cNvCxnSpPr>
          <p:nvPr/>
        </p:nvCxnSpPr>
        <p:spPr>
          <a:xfrm rot="10800000" flipV="1">
            <a:off x="4501914" y="2841106"/>
            <a:ext cx="4500043" cy="500612"/>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185" idx="1"/>
            <a:endCxn id="5" idx="3"/>
          </p:cNvCxnSpPr>
          <p:nvPr/>
        </p:nvCxnSpPr>
        <p:spPr>
          <a:xfrm rot="10800000" flipV="1">
            <a:off x="6964347" y="1992021"/>
            <a:ext cx="529893" cy="195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2" idx="0"/>
            <a:endCxn id="140" idx="3"/>
          </p:cNvCxnSpPr>
          <p:nvPr/>
        </p:nvCxnSpPr>
        <p:spPr>
          <a:xfrm rot="16200000" flipV="1">
            <a:off x="3608217" y="2644700"/>
            <a:ext cx="165933" cy="72559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0" name="Elbow Connector 259"/>
          <p:cNvCxnSpPr>
            <a:stCxn id="140" idx="2"/>
            <a:endCxn id="22" idx="1"/>
          </p:cNvCxnSpPr>
          <p:nvPr/>
        </p:nvCxnSpPr>
        <p:spPr>
          <a:xfrm rot="16200000" flipH="1">
            <a:off x="3160284" y="2895953"/>
            <a:ext cx="165933" cy="725595"/>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a:stCxn id="22" idx="2"/>
            <a:endCxn id="345" idx="0"/>
          </p:cNvCxnSpPr>
          <p:nvPr/>
        </p:nvCxnSpPr>
        <p:spPr>
          <a:xfrm rot="16200000" flipH="1">
            <a:off x="4312741" y="3334211"/>
            <a:ext cx="419740" cy="937261"/>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7" name="Elbow Connector 286"/>
          <p:cNvCxnSpPr>
            <a:stCxn id="16" idx="2"/>
            <a:endCxn id="18" idx="0"/>
          </p:cNvCxnSpPr>
          <p:nvPr/>
        </p:nvCxnSpPr>
        <p:spPr>
          <a:xfrm rot="16200000" flipH="1">
            <a:off x="7931043" y="3833162"/>
            <a:ext cx="591288" cy="569028"/>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1" name="Elbow Connector 290"/>
          <p:cNvCxnSpPr>
            <a:stCxn id="18" idx="1"/>
            <a:endCxn id="224" idx="3"/>
          </p:cNvCxnSpPr>
          <p:nvPr/>
        </p:nvCxnSpPr>
        <p:spPr>
          <a:xfrm rot="10800000" flipV="1">
            <a:off x="6314534" y="4664573"/>
            <a:ext cx="1748734" cy="806533"/>
          </a:xfrm>
          <a:prstGeom prst="bentConnector3">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87" name="Elbow Connector 3086"/>
          <p:cNvCxnSpPr>
            <a:stCxn id="16" idx="1"/>
            <a:endCxn id="345" idx="3"/>
          </p:cNvCxnSpPr>
          <p:nvPr/>
        </p:nvCxnSpPr>
        <p:spPr>
          <a:xfrm rot="10800000" flipV="1">
            <a:off x="5439174" y="3570778"/>
            <a:ext cx="2055066" cy="69318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89" name="Elbow Connector 3088"/>
          <p:cNvCxnSpPr>
            <a:stCxn id="16" idx="1"/>
            <a:endCxn id="22" idx="3"/>
          </p:cNvCxnSpPr>
          <p:nvPr/>
        </p:nvCxnSpPr>
        <p:spPr>
          <a:xfrm rot="10800000">
            <a:off x="4501914" y="3341718"/>
            <a:ext cx="2992327" cy="229060"/>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91" name="Elbow Connector 3090"/>
          <p:cNvCxnSpPr>
            <a:stCxn id="16" idx="1"/>
            <a:endCxn id="9" idx="3"/>
          </p:cNvCxnSpPr>
          <p:nvPr/>
        </p:nvCxnSpPr>
        <p:spPr>
          <a:xfrm rot="10800000">
            <a:off x="2307346" y="2437206"/>
            <a:ext cx="5186894" cy="113357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2287863" y="477674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Results</a:t>
            </a:r>
            <a:endParaRPr lang="en-US" sz="1200" dirty="0"/>
          </a:p>
        </p:txBody>
      </p:sp>
      <p:cxnSp>
        <p:nvCxnSpPr>
          <p:cNvPr id="346" name="Elbow Connector 345"/>
          <p:cNvCxnSpPr>
            <a:stCxn id="7" idx="0"/>
            <a:endCxn id="343" idx="3"/>
          </p:cNvCxnSpPr>
          <p:nvPr/>
        </p:nvCxnSpPr>
        <p:spPr>
          <a:xfrm rot="16200000" flipV="1">
            <a:off x="3816980" y="4394744"/>
            <a:ext cx="199316" cy="1465819"/>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8" name="Elbow Connector 357"/>
          <p:cNvCxnSpPr>
            <a:stCxn id="230" idx="3"/>
            <a:endCxn id="18" idx="2"/>
          </p:cNvCxnSpPr>
          <p:nvPr/>
        </p:nvCxnSpPr>
        <p:spPr>
          <a:xfrm flipV="1">
            <a:off x="3739591" y="4915828"/>
            <a:ext cx="4771610" cy="99313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3" name="Elbow Connector 362"/>
          <p:cNvCxnSpPr>
            <a:stCxn id="11" idx="3"/>
            <a:endCxn id="160" idx="1"/>
          </p:cNvCxnSpPr>
          <p:nvPr/>
        </p:nvCxnSpPr>
        <p:spPr>
          <a:xfrm flipV="1">
            <a:off x="10681703" y="3924775"/>
            <a:ext cx="430035" cy="28621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5" name="Elbow Connector 364"/>
          <p:cNvCxnSpPr>
            <a:stCxn id="11" idx="3"/>
            <a:endCxn id="161" idx="1"/>
          </p:cNvCxnSpPr>
          <p:nvPr/>
        </p:nvCxnSpPr>
        <p:spPr>
          <a:xfrm>
            <a:off x="10681703" y="4210988"/>
            <a:ext cx="402772" cy="44577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0" name="Elbow Connector 389"/>
          <p:cNvCxnSpPr>
            <a:stCxn id="343" idx="0"/>
            <a:endCxn id="22" idx="1"/>
          </p:cNvCxnSpPr>
          <p:nvPr/>
        </p:nvCxnSpPr>
        <p:spPr>
          <a:xfrm rot="5400000" flipH="1" flipV="1">
            <a:off x="2453410" y="3624104"/>
            <a:ext cx="1435024" cy="87025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343" idx="0"/>
            <a:endCxn id="345" idx="1"/>
          </p:cNvCxnSpPr>
          <p:nvPr/>
        </p:nvCxnSpPr>
        <p:spPr>
          <a:xfrm rot="5400000" flipH="1" flipV="1">
            <a:off x="3383164" y="3616598"/>
            <a:ext cx="512776" cy="1807513"/>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5" name="Elbow Connector 394"/>
          <p:cNvCxnSpPr>
            <a:stCxn id="343" idx="0"/>
            <a:endCxn id="17" idx="1"/>
          </p:cNvCxnSpPr>
          <p:nvPr/>
        </p:nvCxnSpPr>
        <p:spPr>
          <a:xfrm rot="5400000" flipH="1" flipV="1">
            <a:off x="4202167" y="3224293"/>
            <a:ext cx="86078" cy="301882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7" name="Elbow Connector 396"/>
          <p:cNvCxnSpPr>
            <a:stCxn id="343" idx="0"/>
            <a:endCxn id="9" idx="2"/>
          </p:cNvCxnSpPr>
          <p:nvPr/>
        </p:nvCxnSpPr>
        <p:spPr>
          <a:xfrm rot="16200000" flipV="1">
            <a:off x="1253464" y="3294410"/>
            <a:ext cx="2088282" cy="87638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4" name="Elbow Connector 403"/>
          <p:cNvCxnSpPr>
            <a:stCxn id="343" idx="1"/>
            <a:endCxn id="18" idx="2"/>
          </p:cNvCxnSpPr>
          <p:nvPr/>
        </p:nvCxnSpPr>
        <p:spPr>
          <a:xfrm rot="10800000" flipH="1">
            <a:off x="2287863" y="4915828"/>
            <a:ext cx="6223338" cy="112168"/>
          </a:xfrm>
          <a:prstGeom prst="bentConnector4">
            <a:avLst>
              <a:gd name="adj1" fmla="val -3673"/>
              <a:gd name="adj2" fmla="val -1171675"/>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79" name="Elbow Connector 5178"/>
          <p:cNvCxnSpPr>
            <a:stCxn id="5" idx="1"/>
            <a:endCxn id="9" idx="0"/>
          </p:cNvCxnSpPr>
          <p:nvPr/>
        </p:nvCxnSpPr>
        <p:spPr>
          <a:xfrm rot="10800000" flipV="1">
            <a:off x="1859415" y="1993980"/>
            <a:ext cx="4209067" cy="19197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58" name="Elbow Connector 557"/>
          <p:cNvCxnSpPr>
            <a:stCxn id="16" idx="3"/>
            <a:endCxn id="11" idx="1"/>
          </p:cNvCxnSpPr>
          <p:nvPr/>
        </p:nvCxnSpPr>
        <p:spPr>
          <a:xfrm>
            <a:off x="8390105" y="3570778"/>
            <a:ext cx="1395733" cy="640210"/>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265" name="Elbow Connector 5264"/>
          <p:cNvCxnSpPr>
            <a:stCxn id="343" idx="0"/>
            <a:endCxn id="11" idx="1"/>
          </p:cNvCxnSpPr>
          <p:nvPr/>
        </p:nvCxnSpPr>
        <p:spPr>
          <a:xfrm rot="5400000" flipH="1" flipV="1">
            <a:off x="5977940" y="968844"/>
            <a:ext cx="565754" cy="705004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5266" name="Oval 5265"/>
          <p:cNvSpPr/>
          <p:nvPr/>
        </p:nvSpPr>
        <p:spPr>
          <a:xfrm>
            <a:off x="1859414" y="1325539"/>
            <a:ext cx="6082759" cy="4153026"/>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2" descr="Related image"/>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186" y="4460301"/>
            <a:ext cx="1938939" cy="239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6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animEffect transition="in" filter="fade">
                                      <p:cBhvr>
                                        <p:cTn id="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ulder dash 30th anniversa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9265" y="5058080"/>
            <a:ext cx="3076354" cy="1729605"/>
          </a:xfrm>
          <a:prstGeom prst="rect">
            <a:avLst/>
          </a:prstGeom>
          <a:noFill/>
          <a:extLst>
            <a:ext uri="{909E8E84-426E-40DD-AFC4-6F175D3DCCD1}">
              <a14:hiddenFill xmlns:a14="http://schemas.microsoft.com/office/drawing/2010/main">
                <a:solidFill>
                  <a:srgbClr val="FFFFFF"/>
                </a:solidFill>
              </a14:hiddenFill>
            </a:ext>
          </a:extLst>
        </p:spPr>
      </p:pic>
      <p:sp>
        <p:nvSpPr>
          <p:cNvPr id="191" name="Title 190"/>
          <p:cNvSpPr>
            <a:spLocks noGrp="1"/>
          </p:cNvSpPr>
          <p:nvPr>
            <p:ph type="title"/>
          </p:nvPr>
        </p:nvSpPr>
        <p:spPr/>
        <p:txBody>
          <a:bodyPr/>
          <a:lstStyle/>
          <a:p>
            <a:r>
              <a:rPr lang="en-US" dirty="0" smtClean="0"/>
              <a:t>Boulder Dash</a:t>
            </a:r>
            <a:endParaRPr lang="en-US" dirty="0"/>
          </a:p>
        </p:txBody>
      </p:sp>
      <p:sp>
        <p:nvSpPr>
          <p:cNvPr id="2" name="Footer Placeholder 1"/>
          <p:cNvSpPr>
            <a:spLocks noGrp="1"/>
          </p:cNvSpPr>
          <p:nvPr>
            <p:ph type="ftr" sz="quarter" idx="11"/>
          </p:nvPr>
        </p:nvSpPr>
        <p:spPr/>
        <p:txBody>
          <a:bodyPr/>
          <a:lstStyle/>
          <a:p>
            <a:r>
              <a:rPr lang="en-US" dirty="0" smtClean="0"/>
              <a:t>Confidential - </a:t>
            </a:r>
            <a:r>
              <a:rPr lang="en-US" dirty="0" err="1" smtClean="0"/>
              <a:t>Katsu</a:t>
            </a:r>
            <a:r>
              <a:rPr lang="en-US" dirty="0" smtClean="0"/>
              <a:t> Entertainment LCC</a:t>
            </a:r>
            <a:endParaRPr lang="en-US" dirty="0"/>
          </a:p>
        </p:txBody>
      </p:sp>
      <p:sp>
        <p:nvSpPr>
          <p:cNvPr id="3" name="Rectangle 2"/>
          <p:cNvSpPr/>
          <p:nvPr/>
        </p:nvSpPr>
        <p:spPr>
          <a:xfrm>
            <a:off x="10490856" y="41566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BOOT</a:t>
            </a:r>
            <a:endParaRPr lang="en-US" sz="1200" dirty="0"/>
          </a:p>
        </p:txBody>
      </p:sp>
      <p:sp>
        <p:nvSpPr>
          <p:cNvPr id="5" name="Rectangle 4"/>
          <p:cNvSpPr/>
          <p:nvPr/>
        </p:nvSpPr>
        <p:spPr>
          <a:xfrm>
            <a:off x="7554381" y="1822737"/>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Not enough</a:t>
            </a:r>
            <a:endParaRPr lang="en-US" sz="1200" dirty="0"/>
          </a:p>
        </p:txBody>
      </p:sp>
      <p:sp>
        <p:nvSpPr>
          <p:cNvPr id="7" name="Rectangle 6"/>
          <p:cNvSpPr/>
          <p:nvPr/>
        </p:nvSpPr>
        <p:spPr>
          <a:xfrm>
            <a:off x="5878448" y="5715169"/>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Play</a:t>
            </a:r>
            <a:endParaRPr lang="en-US" sz="1200" dirty="0"/>
          </a:p>
        </p:txBody>
      </p:sp>
      <p:sp>
        <p:nvSpPr>
          <p:cNvPr id="9" name="Rectangle 8"/>
          <p:cNvSpPr/>
          <p:nvPr/>
        </p:nvSpPr>
        <p:spPr>
          <a:xfrm>
            <a:off x="6326381" y="230025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Store</a:t>
            </a:r>
            <a:endParaRPr lang="en-US" sz="1200" dirty="0"/>
          </a:p>
        </p:txBody>
      </p:sp>
      <p:sp>
        <p:nvSpPr>
          <p:cNvPr id="11" name="Rectangle 10"/>
          <p:cNvSpPr/>
          <p:nvPr/>
        </p:nvSpPr>
        <p:spPr>
          <a:xfrm>
            <a:off x="1582722" y="558618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Options</a:t>
            </a:r>
            <a:endParaRPr lang="en-US" sz="1200" dirty="0"/>
          </a:p>
        </p:txBody>
      </p:sp>
      <p:sp>
        <p:nvSpPr>
          <p:cNvPr id="12" name="Rectangle 11"/>
          <p:cNvSpPr/>
          <p:nvPr/>
        </p:nvSpPr>
        <p:spPr>
          <a:xfrm>
            <a:off x="3113088" y="315682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Languages</a:t>
            </a:r>
            <a:endParaRPr lang="en-US" sz="1200" dirty="0"/>
          </a:p>
        </p:txBody>
      </p:sp>
      <p:sp>
        <p:nvSpPr>
          <p:cNvPr id="13" name="Rectangle 12"/>
          <p:cNvSpPr/>
          <p:nvPr/>
        </p:nvSpPr>
        <p:spPr>
          <a:xfrm>
            <a:off x="3103527" y="386411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Restore purchases</a:t>
            </a:r>
            <a:endParaRPr lang="en-US" sz="1200" dirty="0"/>
          </a:p>
        </p:txBody>
      </p:sp>
      <p:sp>
        <p:nvSpPr>
          <p:cNvPr id="14" name="Rectangle 13"/>
          <p:cNvSpPr/>
          <p:nvPr/>
        </p:nvSpPr>
        <p:spPr>
          <a:xfrm>
            <a:off x="3113088" y="457139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Reset the game</a:t>
            </a:r>
            <a:endParaRPr lang="en-US" sz="1200" dirty="0"/>
          </a:p>
        </p:txBody>
      </p:sp>
      <p:sp>
        <p:nvSpPr>
          <p:cNvPr id="16" name="Rectangle 15"/>
          <p:cNvSpPr/>
          <p:nvPr/>
        </p:nvSpPr>
        <p:spPr>
          <a:xfrm>
            <a:off x="10487216" y="308847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Level select</a:t>
            </a:r>
            <a:endParaRPr lang="en-US" sz="1200" dirty="0"/>
          </a:p>
        </p:txBody>
      </p:sp>
      <p:sp>
        <p:nvSpPr>
          <p:cNvPr id="17" name="Rectangle 16"/>
          <p:cNvSpPr/>
          <p:nvPr/>
        </p:nvSpPr>
        <p:spPr>
          <a:xfrm>
            <a:off x="1574151" y="478524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Characters</a:t>
            </a:r>
            <a:endParaRPr lang="en-US" sz="1200" dirty="0"/>
          </a:p>
        </p:txBody>
      </p:sp>
      <p:sp>
        <p:nvSpPr>
          <p:cNvPr id="18" name="Rectangle 17"/>
          <p:cNvSpPr/>
          <p:nvPr/>
        </p:nvSpPr>
        <p:spPr>
          <a:xfrm>
            <a:off x="8074489" y="4145883"/>
            <a:ext cx="895865" cy="5025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Loading</a:t>
            </a:r>
            <a:endParaRPr lang="en-US" sz="1200" dirty="0"/>
          </a:p>
        </p:txBody>
      </p:sp>
      <p:sp>
        <p:nvSpPr>
          <p:cNvPr id="22" name="Rectangle 21"/>
          <p:cNvSpPr/>
          <p:nvPr/>
        </p:nvSpPr>
        <p:spPr>
          <a:xfrm>
            <a:off x="1249038" y="3082818"/>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Treasure chests</a:t>
            </a:r>
            <a:endParaRPr lang="en-US" sz="1200" dirty="0"/>
          </a:p>
        </p:txBody>
      </p:sp>
      <p:sp>
        <p:nvSpPr>
          <p:cNvPr id="224" name="Rectangle 223"/>
          <p:cNvSpPr/>
          <p:nvPr/>
        </p:nvSpPr>
        <p:spPr>
          <a:xfrm>
            <a:off x="7290636" y="5710418"/>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Briefing</a:t>
            </a:r>
            <a:endParaRPr lang="en-US" sz="1200" dirty="0"/>
          </a:p>
        </p:txBody>
      </p:sp>
      <p:sp>
        <p:nvSpPr>
          <p:cNvPr id="230" name="Rectangle 229"/>
          <p:cNvSpPr/>
          <p:nvPr/>
        </p:nvSpPr>
        <p:spPr>
          <a:xfrm>
            <a:off x="5874927" y="464596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Pause</a:t>
            </a:r>
            <a:endParaRPr lang="en-US" sz="1200" dirty="0"/>
          </a:p>
        </p:txBody>
      </p:sp>
      <p:sp>
        <p:nvSpPr>
          <p:cNvPr id="225" name="Slide Number Placeholder 224"/>
          <p:cNvSpPr>
            <a:spLocks noGrp="1"/>
          </p:cNvSpPr>
          <p:nvPr>
            <p:ph type="sldNum" sz="quarter" idx="12"/>
          </p:nvPr>
        </p:nvSpPr>
        <p:spPr/>
        <p:txBody>
          <a:bodyPr/>
          <a:lstStyle/>
          <a:p>
            <a:fld id="{EA77CA53-3FBD-4B6C-80B2-397CF1F87498}" type="slidenum">
              <a:rPr lang="en-US" smtClean="0"/>
              <a:t>13</a:t>
            </a:fld>
            <a:endParaRPr lang="en-US"/>
          </a:p>
        </p:txBody>
      </p:sp>
      <p:sp>
        <p:nvSpPr>
          <p:cNvPr id="28" name="Down Arrow 27"/>
          <p:cNvSpPr/>
          <p:nvPr/>
        </p:nvSpPr>
        <p:spPr>
          <a:xfrm>
            <a:off x="10711173" y="188979"/>
            <a:ext cx="456500" cy="209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Date Placeholder 29"/>
          <p:cNvSpPr>
            <a:spLocks noGrp="1"/>
          </p:cNvSpPr>
          <p:nvPr>
            <p:ph type="dt" sz="half" idx="10"/>
          </p:nvPr>
        </p:nvSpPr>
        <p:spPr/>
        <p:txBody>
          <a:bodyPr/>
          <a:lstStyle/>
          <a:p>
            <a:fld id="{F323CACE-B3D3-454E-A9F2-5AA7709A9A64}" type="datetime1">
              <a:rPr lang="en-US" smtClean="0"/>
              <a:t>4/24/2017</a:t>
            </a:fld>
            <a:endParaRPr lang="en-US"/>
          </a:p>
        </p:txBody>
      </p:sp>
      <p:sp>
        <p:nvSpPr>
          <p:cNvPr id="140" name="Rectangle 139"/>
          <p:cNvSpPr/>
          <p:nvPr/>
        </p:nvSpPr>
        <p:spPr>
          <a:xfrm>
            <a:off x="1249038" y="223630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Odds</a:t>
            </a:r>
            <a:endParaRPr lang="en-US" sz="1200" dirty="0"/>
          </a:p>
        </p:txBody>
      </p:sp>
      <p:cxnSp>
        <p:nvCxnSpPr>
          <p:cNvPr id="250" name="Elbow Connector 249"/>
          <p:cNvCxnSpPr>
            <a:stCxn id="3" idx="2"/>
            <a:endCxn id="155" idx="0"/>
          </p:cNvCxnSpPr>
          <p:nvPr/>
        </p:nvCxnSpPr>
        <p:spPr>
          <a:xfrm rot="5400000">
            <a:off x="10781180" y="1072786"/>
            <a:ext cx="312220" cy="299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10487857" y="1230395"/>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Title</a:t>
            </a:r>
          </a:p>
        </p:txBody>
      </p:sp>
      <p:sp>
        <p:nvSpPr>
          <p:cNvPr id="185" name="Rectangle 184"/>
          <p:cNvSpPr/>
          <p:nvPr/>
        </p:nvSpPr>
        <p:spPr>
          <a:xfrm>
            <a:off x="8980139" y="1820778"/>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Level Info</a:t>
            </a:r>
            <a:endParaRPr lang="en-US" sz="1200" dirty="0"/>
          </a:p>
        </p:txBody>
      </p:sp>
      <p:sp>
        <p:nvSpPr>
          <p:cNvPr id="256" name="Rectangle 255"/>
          <p:cNvSpPr/>
          <p:nvPr/>
        </p:nvSpPr>
        <p:spPr>
          <a:xfrm>
            <a:off x="3109588" y="243726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Controls</a:t>
            </a:r>
            <a:endParaRPr lang="en-US" sz="1200" dirty="0"/>
          </a:p>
        </p:txBody>
      </p:sp>
      <p:cxnSp>
        <p:nvCxnSpPr>
          <p:cNvPr id="261" name="Elbow Connector 260"/>
          <p:cNvCxnSpPr>
            <a:stCxn id="155" idx="2"/>
            <a:endCxn id="102" idx="0"/>
          </p:cNvCxnSpPr>
          <p:nvPr/>
        </p:nvCxnSpPr>
        <p:spPr>
          <a:xfrm rot="5400000">
            <a:off x="10684560" y="1984133"/>
            <a:ext cx="502460" cy="1"/>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11" idx="3"/>
            <a:endCxn id="256" idx="1"/>
          </p:cNvCxnSpPr>
          <p:nvPr/>
        </p:nvCxnSpPr>
        <p:spPr>
          <a:xfrm flipV="1">
            <a:off x="2478587" y="2688515"/>
            <a:ext cx="631001" cy="314892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11" idx="3"/>
            <a:endCxn id="12" idx="1"/>
          </p:cNvCxnSpPr>
          <p:nvPr/>
        </p:nvCxnSpPr>
        <p:spPr>
          <a:xfrm flipV="1">
            <a:off x="2478587" y="3408077"/>
            <a:ext cx="634501" cy="2429366"/>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11" idx="3"/>
            <a:endCxn id="13" idx="1"/>
          </p:cNvCxnSpPr>
          <p:nvPr/>
        </p:nvCxnSpPr>
        <p:spPr>
          <a:xfrm flipV="1">
            <a:off x="2478587" y="4115365"/>
            <a:ext cx="624940" cy="172207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1" idx="3"/>
            <a:endCxn id="14" idx="1"/>
          </p:cNvCxnSpPr>
          <p:nvPr/>
        </p:nvCxnSpPr>
        <p:spPr>
          <a:xfrm flipV="1">
            <a:off x="2478587" y="4822653"/>
            <a:ext cx="634501" cy="101479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224" idx="1"/>
            <a:endCxn id="7" idx="3"/>
          </p:cNvCxnSpPr>
          <p:nvPr/>
        </p:nvCxnSpPr>
        <p:spPr>
          <a:xfrm rot="10800000" flipV="1">
            <a:off x="6774314" y="5961671"/>
            <a:ext cx="516323" cy="4751"/>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291"/>
          <p:cNvCxnSpPr>
            <a:stCxn id="7" idx="0"/>
            <a:endCxn id="230" idx="2"/>
          </p:cNvCxnSpPr>
          <p:nvPr/>
        </p:nvCxnSpPr>
        <p:spPr>
          <a:xfrm rot="16200000" flipV="1">
            <a:off x="6041272" y="5430059"/>
            <a:ext cx="566698" cy="3521"/>
          </a:xfrm>
          <a:prstGeom prst="bentConnector3">
            <a:avLst>
              <a:gd name="adj1" fmla="val 50000"/>
            </a:avLst>
          </a:prstGeom>
          <a:ln w="6350">
            <a:prstDash val="lgDash"/>
            <a:tailEnd type="triangle"/>
          </a:ln>
        </p:spPr>
        <p:style>
          <a:lnRef idx="1">
            <a:schemeClr val="accent1"/>
          </a:lnRef>
          <a:fillRef idx="0">
            <a:schemeClr val="accent1"/>
          </a:fillRef>
          <a:effectRef idx="0">
            <a:schemeClr val="accent1"/>
          </a:effectRef>
          <a:fontRef idx="minor">
            <a:schemeClr val="tx1"/>
          </a:fontRef>
        </p:style>
      </p:cxnSp>
      <p:sp>
        <p:nvSpPr>
          <p:cNvPr id="345" name="Rectangle 344"/>
          <p:cNvSpPr/>
          <p:nvPr/>
        </p:nvSpPr>
        <p:spPr>
          <a:xfrm>
            <a:off x="1592887" y="402328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Collection</a:t>
            </a:r>
            <a:endParaRPr lang="en-US" sz="1200" dirty="0"/>
          </a:p>
        </p:txBody>
      </p:sp>
      <p:cxnSp>
        <p:nvCxnSpPr>
          <p:cNvPr id="405" name="Elbow Connector 404"/>
          <p:cNvCxnSpPr>
            <a:stCxn id="435" idx="3"/>
            <a:endCxn id="9" idx="1"/>
          </p:cNvCxnSpPr>
          <p:nvPr/>
        </p:nvCxnSpPr>
        <p:spPr>
          <a:xfrm>
            <a:off x="5960350" y="2547878"/>
            <a:ext cx="366031" cy="362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9" idx="1"/>
            <a:endCxn id="435" idx="2"/>
          </p:cNvCxnSpPr>
          <p:nvPr/>
        </p:nvCxnSpPr>
        <p:spPr>
          <a:xfrm rot="10800000" flipV="1">
            <a:off x="5512419" y="2551506"/>
            <a:ext cx="813963" cy="247626"/>
          </a:xfrm>
          <a:prstGeom prst="bentConnector4">
            <a:avLst>
              <a:gd name="adj1" fmla="val 22484"/>
              <a:gd name="adj2" fmla="val 19378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35" name="Rectangle 434"/>
          <p:cNvSpPr/>
          <p:nvPr/>
        </p:nvSpPr>
        <p:spPr>
          <a:xfrm>
            <a:off x="5064485" y="229662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popups</a:t>
            </a:r>
            <a:endParaRPr lang="en-US" sz="1200" dirty="0"/>
          </a:p>
        </p:txBody>
      </p:sp>
      <p:sp>
        <p:nvSpPr>
          <p:cNvPr id="102" name="Rectangle 101"/>
          <p:cNvSpPr/>
          <p:nvPr/>
        </p:nvSpPr>
        <p:spPr>
          <a:xfrm>
            <a:off x="10487856" y="223536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Main Menu</a:t>
            </a:r>
          </a:p>
        </p:txBody>
      </p:sp>
      <p:sp>
        <p:nvSpPr>
          <p:cNvPr id="160" name="Rectangle 159"/>
          <p:cNvSpPr/>
          <p:nvPr/>
        </p:nvSpPr>
        <p:spPr>
          <a:xfrm>
            <a:off x="3113088" y="528775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Credits</a:t>
            </a:r>
            <a:endParaRPr lang="en-US" sz="1200" dirty="0"/>
          </a:p>
        </p:txBody>
      </p:sp>
      <p:sp>
        <p:nvSpPr>
          <p:cNvPr id="161" name="Rectangle 160"/>
          <p:cNvSpPr/>
          <p:nvPr/>
        </p:nvSpPr>
        <p:spPr>
          <a:xfrm>
            <a:off x="3085825" y="601973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Rate this app</a:t>
            </a:r>
            <a:endParaRPr lang="en-US" sz="1200" dirty="0"/>
          </a:p>
        </p:txBody>
      </p:sp>
      <p:cxnSp>
        <p:nvCxnSpPr>
          <p:cNvPr id="180" name="Elbow Connector 179"/>
          <p:cNvCxnSpPr>
            <a:stCxn id="102" idx="1"/>
            <a:endCxn id="185" idx="3"/>
          </p:cNvCxnSpPr>
          <p:nvPr/>
        </p:nvCxnSpPr>
        <p:spPr>
          <a:xfrm rot="10800000">
            <a:off x="9876004" y="2072033"/>
            <a:ext cx="611852" cy="414585"/>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02" idx="2"/>
            <a:endCxn id="16" idx="0"/>
          </p:cNvCxnSpPr>
          <p:nvPr/>
        </p:nvCxnSpPr>
        <p:spPr>
          <a:xfrm rot="5400000">
            <a:off x="10760169" y="2912851"/>
            <a:ext cx="350601" cy="640"/>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185" idx="1"/>
            <a:endCxn id="5" idx="3"/>
          </p:cNvCxnSpPr>
          <p:nvPr/>
        </p:nvCxnSpPr>
        <p:spPr>
          <a:xfrm rot="10800000" flipV="1">
            <a:off x="8450247" y="2072031"/>
            <a:ext cx="529893" cy="195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2" idx="3"/>
            <a:endCxn id="140" idx="3"/>
          </p:cNvCxnSpPr>
          <p:nvPr/>
        </p:nvCxnSpPr>
        <p:spPr>
          <a:xfrm flipV="1">
            <a:off x="2144903" y="2487563"/>
            <a:ext cx="12700" cy="846509"/>
          </a:xfrm>
          <a:prstGeom prst="bentConnector3">
            <a:avLst>
              <a:gd name="adj1" fmla="val 18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7" name="Elbow Connector 286"/>
          <p:cNvCxnSpPr>
            <a:stCxn id="16" idx="2"/>
            <a:endCxn id="18" idx="3"/>
          </p:cNvCxnSpPr>
          <p:nvPr/>
        </p:nvCxnSpPr>
        <p:spPr>
          <a:xfrm rot="5400000">
            <a:off x="9549674" y="3011661"/>
            <a:ext cx="806157" cy="1964795"/>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1" name="Elbow Connector 290"/>
          <p:cNvCxnSpPr>
            <a:stCxn id="18" idx="1"/>
            <a:endCxn id="224" idx="0"/>
          </p:cNvCxnSpPr>
          <p:nvPr/>
        </p:nvCxnSpPr>
        <p:spPr>
          <a:xfrm rot="10800000" flipV="1">
            <a:off x="7738569" y="4397136"/>
            <a:ext cx="335920" cy="1313281"/>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4584243" y="464596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Results</a:t>
            </a:r>
            <a:endParaRPr lang="en-US" sz="1200" dirty="0"/>
          </a:p>
        </p:txBody>
      </p:sp>
      <p:cxnSp>
        <p:nvCxnSpPr>
          <p:cNvPr id="346" name="Elbow Connector 345"/>
          <p:cNvCxnSpPr>
            <a:stCxn id="7" idx="1"/>
            <a:endCxn id="343" idx="2"/>
          </p:cNvCxnSpPr>
          <p:nvPr/>
        </p:nvCxnSpPr>
        <p:spPr>
          <a:xfrm rot="10800000">
            <a:off x="5032176" y="5148471"/>
            <a:ext cx="846272" cy="817952"/>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8" name="Elbow Connector 357"/>
          <p:cNvCxnSpPr>
            <a:stCxn id="230" idx="3"/>
            <a:endCxn id="18" idx="0"/>
          </p:cNvCxnSpPr>
          <p:nvPr/>
        </p:nvCxnSpPr>
        <p:spPr>
          <a:xfrm flipV="1">
            <a:off x="6770792" y="4145883"/>
            <a:ext cx="1751630" cy="751334"/>
          </a:xfrm>
          <a:prstGeom prst="bentConnector4">
            <a:avLst>
              <a:gd name="adj1" fmla="val 37214"/>
              <a:gd name="adj2" fmla="val 130426"/>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3" name="Elbow Connector 362"/>
          <p:cNvCxnSpPr>
            <a:stCxn id="11" idx="3"/>
            <a:endCxn id="160" idx="1"/>
          </p:cNvCxnSpPr>
          <p:nvPr/>
        </p:nvCxnSpPr>
        <p:spPr>
          <a:xfrm flipV="1">
            <a:off x="2478587" y="5539005"/>
            <a:ext cx="634501" cy="29843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5" name="Elbow Connector 364"/>
          <p:cNvCxnSpPr>
            <a:stCxn id="11" idx="3"/>
            <a:endCxn id="161" idx="1"/>
          </p:cNvCxnSpPr>
          <p:nvPr/>
        </p:nvCxnSpPr>
        <p:spPr>
          <a:xfrm>
            <a:off x="2478587" y="5837443"/>
            <a:ext cx="607238" cy="43354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0" name="Elbow Connector 389"/>
          <p:cNvCxnSpPr>
            <a:stCxn id="136" idx="0"/>
            <a:endCxn id="22" idx="1"/>
          </p:cNvCxnSpPr>
          <p:nvPr/>
        </p:nvCxnSpPr>
        <p:spPr>
          <a:xfrm rot="5400000" flipH="1" flipV="1">
            <a:off x="706284" y="3333921"/>
            <a:ext cx="542602" cy="542905"/>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136" idx="3"/>
            <a:endCxn id="345" idx="1"/>
          </p:cNvCxnSpPr>
          <p:nvPr/>
        </p:nvCxnSpPr>
        <p:spPr>
          <a:xfrm>
            <a:off x="1154065" y="4127928"/>
            <a:ext cx="438822" cy="146607"/>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5" name="Elbow Connector 394"/>
          <p:cNvCxnSpPr>
            <a:stCxn id="136" idx="3"/>
            <a:endCxn id="17" idx="1"/>
          </p:cNvCxnSpPr>
          <p:nvPr/>
        </p:nvCxnSpPr>
        <p:spPr>
          <a:xfrm>
            <a:off x="1154065" y="4127928"/>
            <a:ext cx="420086" cy="90856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7" name="Elbow Connector 396"/>
          <p:cNvCxnSpPr>
            <a:stCxn id="136" idx="0"/>
            <a:endCxn id="9" idx="0"/>
          </p:cNvCxnSpPr>
          <p:nvPr/>
        </p:nvCxnSpPr>
        <p:spPr>
          <a:xfrm rot="5400000" flipH="1" flipV="1">
            <a:off x="2952012" y="54373"/>
            <a:ext cx="1576422" cy="6068181"/>
          </a:xfrm>
          <a:prstGeom prst="bentConnector3">
            <a:avLst>
              <a:gd name="adj1" fmla="val 11450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4" name="Elbow Connector 403"/>
          <p:cNvCxnSpPr>
            <a:stCxn id="343" idx="0"/>
            <a:endCxn id="18" idx="0"/>
          </p:cNvCxnSpPr>
          <p:nvPr/>
        </p:nvCxnSpPr>
        <p:spPr>
          <a:xfrm rot="5400000" flipH="1" flipV="1">
            <a:off x="6527259" y="2650800"/>
            <a:ext cx="500080" cy="3490246"/>
          </a:xfrm>
          <a:prstGeom prst="bentConnector3">
            <a:avLst>
              <a:gd name="adj1" fmla="val 14571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79" name="Elbow Connector 5178"/>
          <p:cNvCxnSpPr>
            <a:stCxn id="5" idx="1"/>
            <a:endCxn id="9" idx="0"/>
          </p:cNvCxnSpPr>
          <p:nvPr/>
        </p:nvCxnSpPr>
        <p:spPr>
          <a:xfrm rot="10800000" flipV="1">
            <a:off x="6774315" y="2073990"/>
            <a:ext cx="780067" cy="22626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265" name="Elbow Connector 5264"/>
          <p:cNvCxnSpPr>
            <a:stCxn id="136" idx="2"/>
            <a:endCxn id="11" idx="1"/>
          </p:cNvCxnSpPr>
          <p:nvPr/>
        </p:nvCxnSpPr>
        <p:spPr>
          <a:xfrm rot="16200000" flipH="1">
            <a:off x="415297" y="4670017"/>
            <a:ext cx="1458261" cy="876589"/>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258200" y="3876674"/>
            <a:ext cx="895865" cy="5025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TOP BAR</a:t>
            </a:r>
            <a:endParaRPr lang="en-US" sz="1200" dirty="0"/>
          </a:p>
        </p:txBody>
      </p:sp>
      <p:cxnSp>
        <p:nvCxnSpPr>
          <p:cNvPr id="153" name="Elbow Connector 152"/>
          <p:cNvCxnSpPr>
            <a:stCxn id="140" idx="1"/>
            <a:endCxn id="22" idx="0"/>
          </p:cNvCxnSpPr>
          <p:nvPr/>
        </p:nvCxnSpPr>
        <p:spPr>
          <a:xfrm rot="10800000" flipH="1" flipV="1">
            <a:off x="1249037" y="2487562"/>
            <a:ext cx="447933" cy="595255"/>
          </a:xfrm>
          <a:prstGeom prst="bentConnector4">
            <a:avLst>
              <a:gd name="adj1" fmla="val -51034"/>
              <a:gd name="adj2" fmla="val 71105"/>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7665076" y="3093392"/>
            <a:ext cx="895865" cy="5025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TOP BAR</a:t>
            </a:r>
            <a:endParaRPr lang="en-US" sz="1200" dirty="0"/>
          </a:p>
        </p:txBody>
      </p:sp>
      <p:cxnSp>
        <p:nvCxnSpPr>
          <p:cNvPr id="177" name="Elbow Connector 176"/>
          <p:cNvCxnSpPr>
            <a:stCxn id="102" idx="1"/>
            <a:endCxn id="175" idx="0"/>
          </p:cNvCxnSpPr>
          <p:nvPr/>
        </p:nvCxnSpPr>
        <p:spPr>
          <a:xfrm rot="10800000" flipV="1">
            <a:off x="8113010" y="2486616"/>
            <a:ext cx="2374847" cy="606775"/>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6" idx="1"/>
            <a:endCxn id="175" idx="3"/>
          </p:cNvCxnSpPr>
          <p:nvPr/>
        </p:nvCxnSpPr>
        <p:spPr>
          <a:xfrm rot="10800000" flipV="1">
            <a:off x="8560942" y="3339726"/>
            <a:ext cx="1926275" cy="492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343" idx="1"/>
            <a:endCxn id="175" idx="1"/>
          </p:cNvCxnSpPr>
          <p:nvPr/>
        </p:nvCxnSpPr>
        <p:spPr>
          <a:xfrm rot="10800000" flipH="1">
            <a:off x="4584242" y="3344647"/>
            <a:ext cx="3080833" cy="1552571"/>
          </a:xfrm>
          <a:prstGeom prst="bentConnector3">
            <a:avLst>
              <a:gd name="adj1" fmla="val -742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18" idx="2"/>
            <a:endCxn id="16" idx="3"/>
          </p:cNvCxnSpPr>
          <p:nvPr/>
        </p:nvCxnSpPr>
        <p:spPr>
          <a:xfrm rot="5400000" flipH="1" flipV="1">
            <a:off x="9298418" y="2563729"/>
            <a:ext cx="1308665" cy="2860659"/>
          </a:xfrm>
          <a:prstGeom prst="bentConnector4">
            <a:avLst>
              <a:gd name="adj1" fmla="val -17468"/>
              <a:gd name="adj2" fmla="val 10799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8" idx="2"/>
            <a:endCxn id="102" idx="3"/>
          </p:cNvCxnSpPr>
          <p:nvPr/>
        </p:nvCxnSpPr>
        <p:spPr>
          <a:xfrm rot="5400000" flipH="1" flipV="1">
            <a:off x="8872184" y="2136854"/>
            <a:ext cx="2161774" cy="2861299"/>
          </a:xfrm>
          <a:prstGeom prst="bentConnector4">
            <a:avLst>
              <a:gd name="adj1" fmla="val -10575"/>
              <a:gd name="adj2" fmla="val 107989"/>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230" idx="0"/>
            <a:endCxn id="175" idx="1"/>
          </p:cNvCxnSpPr>
          <p:nvPr/>
        </p:nvCxnSpPr>
        <p:spPr>
          <a:xfrm rot="5400000" flipH="1" flipV="1">
            <a:off x="6343310" y="3324197"/>
            <a:ext cx="1301317" cy="134221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9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ello kitty world of frie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60260" y="5343678"/>
            <a:ext cx="2577651" cy="1449929"/>
          </a:xfrm>
          <a:prstGeom prst="rect">
            <a:avLst/>
          </a:prstGeom>
          <a:noFill/>
          <a:extLst>
            <a:ext uri="{909E8E84-426E-40DD-AFC4-6F175D3DCCD1}">
              <a14:hiddenFill xmlns:a14="http://schemas.microsoft.com/office/drawing/2010/main">
                <a:solidFill>
                  <a:srgbClr val="FFFFFF"/>
                </a:solidFill>
              </a14:hiddenFill>
            </a:ext>
          </a:extLst>
        </p:spPr>
      </p:pic>
      <p:sp>
        <p:nvSpPr>
          <p:cNvPr id="191" name="Title 190"/>
          <p:cNvSpPr>
            <a:spLocks noGrp="1"/>
          </p:cNvSpPr>
          <p:nvPr>
            <p:ph type="title"/>
          </p:nvPr>
        </p:nvSpPr>
        <p:spPr/>
        <p:txBody>
          <a:bodyPr/>
          <a:lstStyle/>
          <a:p>
            <a:r>
              <a:rPr lang="en-US" dirty="0" smtClean="0"/>
              <a:t>Hello Kitty W.O.F.</a:t>
            </a:r>
            <a:endParaRPr lang="en-US" dirty="0"/>
          </a:p>
        </p:txBody>
      </p:sp>
      <p:sp>
        <p:nvSpPr>
          <p:cNvPr id="2" name="Footer Placeholder 1"/>
          <p:cNvSpPr>
            <a:spLocks noGrp="1"/>
          </p:cNvSpPr>
          <p:nvPr>
            <p:ph type="ftr" sz="quarter" idx="11"/>
          </p:nvPr>
        </p:nvSpPr>
        <p:spPr/>
        <p:txBody>
          <a:bodyPr/>
          <a:lstStyle/>
          <a:p>
            <a:r>
              <a:rPr lang="en-US" dirty="0" smtClean="0"/>
              <a:t>Confidential - </a:t>
            </a:r>
            <a:r>
              <a:rPr lang="en-US" dirty="0" err="1" smtClean="0"/>
              <a:t>Katsu</a:t>
            </a:r>
            <a:r>
              <a:rPr lang="en-US" dirty="0" smtClean="0"/>
              <a:t> Entertainment LCC</a:t>
            </a:r>
            <a:endParaRPr lang="en-US" dirty="0"/>
          </a:p>
        </p:txBody>
      </p:sp>
      <p:sp>
        <p:nvSpPr>
          <p:cNvPr id="3" name="Rectangle 2"/>
          <p:cNvSpPr/>
          <p:nvPr/>
        </p:nvSpPr>
        <p:spPr>
          <a:xfrm>
            <a:off x="9004956" y="41566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BOOT</a:t>
            </a:r>
            <a:endParaRPr lang="en-US" sz="1200" dirty="0"/>
          </a:p>
        </p:txBody>
      </p:sp>
      <p:sp>
        <p:nvSpPr>
          <p:cNvPr id="4" name="Rectangle 3"/>
          <p:cNvSpPr/>
          <p:nvPr/>
        </p:nvSpPr>
        <p:spPr>
          <a:xfrm>
            <a:off x="9006224" y="118733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Download</a:t>
            </a:r>
            <a:r>
              <a:rPr lang="en-US" sz="1200" dirty="0"/>
              <a:t>s</a:t>
            </a:r>
            <a:endParaRPr lang="en-US" sz="1200" dirty="0" smtClean="0"/>
          </a:p>
        </p:txBody>
      </p:sp>
      <p:sp>
        <p:nvSpPr>
          <p:cNvPr id="5" name="Rectangle 4"/>
          <p:cNvSpPr/>
          <p:nvPr/>
        </p:nvSpPr>
        <p:spPr>
          <a:xfrm>
            <a:off x="8433307" y="5474760"/>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Unlocks</a:t>
            </a:r>
            <a:endParaRPr lang="en-US" sz="1200" dirty="0"/>
          </a:p>
        </p:txBody>
      </p:sp>
      <p:sp>
        <p:nvSpPr>
          <p:cNvPr id="6" name="Rectangle 5"/>
          <p:cNvSpPr/>
          <p:nvPr/>
        </p:nvSpPr>
        <p:spPr>
          <a:xfrm>
            <a:off x="10136779" y="118733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Download</a:t>
            </a:r>
          </a:p>
          <a:p>
            <a:pPr algn="ctr"/>
            <a:r>
              <a:rPr lang="en-US" sz="1200" dirty="0" smtClean="0"/>
              <a:t>Errors</a:t>
            </a:r>
            <a:endParaRPr lang="en-US" sz="1200" dirty="0"/>
          </a:p>
        </p:txBody>
      </p:sp>
      <p:sp>
        <p:nvSpPr>
          <p:cNvPr id="7" name="Rectangle 6"/>
          <p:cNvSpPr/>
          <p:nvPr/>
        </p:nvSpPr>
        <p:spPr>
          <a:xfrm>
            <a:off x="8853368" y="4490264"/>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HUD</a:t>
            </a:r>
            <a:endParaRPr lang="en-US" sz="1200" dirty="0"/>
          </a:p>
        </p:txBody>
      </p:sp>
      <p:sp>
        <p:nvSpPr>
          <p:cNvPr id="8" name="Rectangle 7"/>
          <p:cNvSpPr/>
          <p:nvPr/>
        </p:nvSpPr>
        <p:spPr>
          <a:xfrm>
            <a:off x="3139739" y="206763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News of the day</a:t>
            </a:r>
            <a:endParaRPr lang="en-US" sz="1200" dirty="0"/>
          </a:p>
        </p:txBody>
      </p:sp>
      <p:sp>
        <p:nvSpPr>
          <p:cNvPr id="9" name="Rectangle 8"/>
          <p:cNvSpPr/>
          <p:nvPr/>
        </p:nvSpPr>
        <p:spPr>
          <a:xfrm>
            <a:off x="4372931" y="2953530"/>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Store</a:t>
            </a:r>
            <a:endParaRPr lang="en-US" sz="1200" dirty="0"/>
          </a:p>
        </p:txBody>
      </p:sp>
      <p:sp>
        <p:nvSpPr>
          <p:cNvPr id="10" name="Rectangle 9"/>
          <p:cNvSpPr/>
          <p:nvPr/>
        </p:nvSpPr>
        <p:spPr>
          <a:xfrm>
            <a:off x="5247805" y="5474760"/>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Level up</a:t>
            </a:r>
            <a:endParaRPr lang="en-US" sz="1200" dirty="0"/>
          </a:p>
        </p:txBody>
      </p:sp>
      <p:sp>
        <p:nvSpPr>
          <p:cNvPr id="11" name="Rectangle 10"/>
          <p:cNvSpPr/>
          <p:nvPr/>
        </p:nvSpPr>
        <p:spPr>
          <a:xfrm>
            <a:off x="10038807" y="448444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Options</a:t>
            </a:r>
            <a:endParaRPr lang="en-US" sz="1200" dirty="0"/>
          </a:p>
        </p:txBody>
      </p:sp>
      <p:sp>
        <p:nvSpPr>
          <p:cNvPr id="12" name="Rectangle 11"/>
          <p:cNvSpPr/>
          <p:nvPr/>
        </p:nvSpPr>
        <p:spPr>
          <a:xfrm>
            <a:off x="11189956" y="3116440"/>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Languages</a:t>
            </a:r>
            <a:endParaRPr lang="en-US" sz="1200" dirty="0"/>
          </a:p>
        </p:txBody>
      </p:sp>
      <p:sp>
        <p:nvSpPr>
          <p:cNvPr id="13" name="Rectangle 12"/>
          <p:cNvSpPr/>
          <p:nvPr/>
        </p:nvSpPr>
        <p:spPr>
          <a:xfrm>
            <a:off x="11189952" y="378551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About</a:t>
            </a:r>
            <a:endParaRPr lang="en-US" sz="1200" dirty="0"/>
          </a:p>
        </p:txBody>
      </p:sp>
      <p:sp>
        <p:nvSpPr>
          <p:cNvPr id="14" name="Rectangle 13"/>
          <p:cNvSpPr/>
          <p:nvPr/>
        </p:nvSpPr>
        <p:spPr>
          <a:xfrm>
            <a:off x="11189951" y="446107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Help</a:t>
            </a:r>
            <a:endParaRPr lang="en-US" sz="1200" dirty="0"/>
          </a:p>
        </p:txBody>
      </p:sp>
      <p:sp>
        <p:nvSpPr>
          <p:cNvPr id="15" name="Rectangle 14"/>
          <p:cNvSpPr/>
          <p:nvPr/>
        </p:nvSpPr>
        <p:spPr>
          <a:xfrm>
            <a:off x="6314263" y="547617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Rate this app</a:t>
            </a:r>
            <a:endParaRPr lang="en-US" sz="1200" dirty="0"/>
          </a:p>
        </p:txBody>
      </p:sp>
      <p:sp>
        <p:nvSpPr>
          <p:cNvPr id="16" name="Rectangle 15"/>
          <p:cNvSpPr/>
          <p:nvPr/>
        </p:nvSpPr>
        <p:spPr>
          <a:xfrm>
            <a:off x="7404201" y="2584855"/>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City Map</a:t>
            </a:r>
            <a:endParaRPr lang="en-US" sz="1200" dirty="0"/>
          </a:p>
        </p:txBody>
      </p:sp>
      <p:sp>
        <p:nvSpPr>
          <p:cNvPr id="17" name="Rectangle 16"/>
          <p:cNvSpPr/>
          <p:nvPr/>
        </p:nvSpPr>
        <p:spPr>
          <a:xfrm>
            <a:off x="7404201" y="1682152"/>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World Map</a:t>
            </a:r>
            <a:endParaRPr lang="en-US" sz="1200" dirty="0"/>
          </a:p>
        </p:txBody>
      </p:sp>
      <p:sp>
        <p:nvSpPr>
          <p:cNvPr id="18" name="Rectangle 17"/>
          <p:cNvSpPr/>
          <p:nvPr/>
        </p:nvSpPr>
        <p:spPr>
          <a:xfrm>
            <a:off x="3189245" y="5467639"/>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Story dialogs</a:t>
            </a:r>
            <a:endParaRPr lang="en-US" sz="1200" dirty="0"/>
          </a:p>
        </p:txBody>
      </p:sp>
      <p:sp>
        <p:nvSpPr>
          <p:cNvPr id="20" name="Rectangle 19"/>
          <p:cNvSpPr/>
          <p:nvPr/>
        </p:nvSpPr>
        <p:spPr>
          <a:xfrm>
            <a:off x="418132" y="5474760"/>
            <a:ext cx="895865" cy="50250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solidFill>
                  <a:schemeClr val="bg1"/>
                </a:solidFill>
              </a:rPr>
              <a:t>Daily Bonus</a:t>
            </a:r>
            <a:endParaRPr lang="en-US" sz="1200" dirty="0">
              <a:solidFill>
                <a:schemeClr val="bg1"/>
              </a:solidFill>
            </a:endParaRPr>
          </a:p>
        </p:txBody>
      </p:sp>
      <p:sp>
        <p:nvSpPr>
          <p:cNvPr id="22" name="Rectangle 21"/>
          <p:cNvSpPr/>
          <p:nvPr/>
        </p:nvSpPr>
        <p:spPr>
          <a:xfrm>
            <a:off x="418131" y="3322203"/>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Inventory</a:t>
            </a:r>
            <a:endParaRPr lang="en-US" sz="1200" dirty="0"/>
          </a:p>
        </p:txBody>
      </p:sp>
      <p:sp>
        <p:nvSpPr>
          <p:cNvPr id="167" name="Rectangle 166"/>
          <p:cNvSpPr/>
          <p:nvPr/>
        </p:nvSpPr>
        <p:spPr>
          <a:xfrm>
            <a:off x="418130" y="166779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Add friend</a:t>
            </a:r>
            <a:endParaRPr lang="en-US" sz="1200" dirty="0"/>
          </a:p>
        </p:txBody>
      </p:sp>
      <p:sp>
        <p:nvSpPr>
          <p:cNvPr id="168" name="Rectangle 167"/>
          <p:cNvSpPr/>
          <p:nvPr/>
        </p:nvSpPr>
        <p:spPr>
          <a:xfrm>
            <a:off x="418130" y="234631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Friends list</a:t>
            </a:r>
            <a:endParaRPr lang="en-US" sz="1200" dirty="0"/>
          </a:p>
        </p:txBody>
      </p:sp>
      <p:sp>
        <p:nvSpPr>
          <p:cNvPr id="182" name="Rectangle 181"/>
          <p:cNvSpPr/>
          <p:nvPr/>
        </p:nvSpPr>
        <p:spPr>
          <a:xfrm>
            <a:off x="10968962" y="40643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Reboot</a:t>
            </a:r>
            <a:endParaRPr lang="en-US" sz="1200" dirty="0"/>
          </a:p>
        </p:txBody>
      </p:sp>
      <p:sp>
        <p:nvSpPr>
          <p:cNvPr id="216" name="Rectangle 215"/>
          <p:cNvSpPr/>
          <p:nvPr/>
        </p:nvSpPr>
        <p:spPr>
          <a:xfrm>
            <a:off x="1490214" y="547625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Starter Pack</a:t>
            </a:r>
            <a:endParaRPr lang="en-US" sz="1200" dirty="0"/>
          </a:p>
        </p:txBody>
      </p:sp>
      <p:sp>
        <p:nvSpPr>
          <p:cNvPr id="224" name="Rectangle 223"/>
          <p:cNvSpPr/>
          <p:nvPr/>
        </p:nvSpPr>
        <p:spPr>
          <a:xfrm>
            <a:off x="7369291" y="546965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Quests log</a:t>
            </a:r>
            <a:endParaRPr lang="en-US" sz="1200" dirty="0"/>
          </a:p>
        </p:txBody>
      </p:sp>
      <p:sp>
        <p:nvSpPr>
          <p:cNvPr id="230" name="Rectangle 229"/>
          <p:cNvSpPr/>
          <p:nvPr/>
        </p:nvSpPr>
        <p:spPr>
          <a:xfrm>
            <a:off x="4195479" y="5476173"/>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Activity complete</a:t>
            </a:r>
            <a:endParaRPr lang="en-US" sz="1200" dirty="0"/>
          </a:p>
        </p:txBody>
      </p:sp>
      <p:sp>
        <p:nvSpPr>
          <p:cNvPr id="225" name="Slide Number Placeholder 224"/>
          <p:cNvSpPr>
            <a:spLocks noGrp="1"/>
          </p:cNvSpPr>
          <p:nvPr>
            <p:ph type="sldNum" sz="quarter" idx="12"/>
          </p:nvPr>
        </p:nvSpPr>
        <p:spPr/>
        <p:txBody>
          <a:bodyPr/>
          <a:lstStyle/>
          <a:p>
            <a:fld id="{EA77CA53-3FBD-4B6C-80B2-397CF1F87498}" type="slidenum">
              <a:rPr lang="en-US" smtClean="0"/>
              <a:t>14</a:t>
            </a:fld>
            <a:endParaRPr lang="en-US"/>
          </a:p>
        </p:txBody>
      </p:sp>
      <p:sp>
        <p:nvSpPr>
          <p:cNvPr id="28" name="Down Arrow 27"/>
          <p:cNvSpPr/>
          <p:nvPr/>
        </p:nvSpPr>
        <p:spPr>
          <a:xfrm>
            <a:off x="9225273" y="188979"/>
            <a:ext cx="456500" cy="209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Date Placeholder 29"/>
          <p:cNvSpPr>
            <a:spLocks noGrp="1"/>
          </p:cNvSpPr>
          <p:nvPr>
            <p:ph type="dt" sz="half" idx="10"/>
          </p:nvPr>
        </p:nvSpPr>
        <p:spPr/>
        <p:txBody>
          <a:bodyPr/>
          <a:lstStyle/>
          <a:p>
            <a:fld id="{F323CACE-B3D3-454E-A9F2-5AA7709A9A64}" type="datetime1">
              <a:rPr lang="en-US" smtClean="0"/>
              <a:t>4/24/2017</a:t>
            </a:fld>
            <a:endParaRPr lang="en-US"/>
          </a:p>
        </p:txBody>
      </p:sp>
      <p:sp>
        <p:nvSpPr>
          <p:cNvPr id="140" name="Rectangle 139"/>
          <p:cNvSpPr/>
          <p:nvPr/>
        </p:nvSpPr>
        <p:spPr>
          <a:xfrm>
            <a:off x="3632807" y="3773586"/>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Photo album</a:t>
            </a:r>
            <a:endParaRPr lang="en-US" sz="1200" dirty="0"/>
          </a:p>
        </p:txBody>
      </p:sp>
      <p:cxnSp>
        <p:nvCxnSpPr>
          <p:cNvPr id="250" name="Elbow Connector 249"/>
          <p:cNvCxnSpPr>
            <a:stCxn id="3" idx="2"/>
            <a:endCxn id="4" idx="0"/>
          </p:cNvCxnSpPr>
          <p:nvPr/>
        </p:nvCxnSpPr>
        <p:spPr>
          <a:xfrm rot="16200000" flipH="1">
            <a:off x="9318944" y="1052120"/>
            <a:ext cx="269158" cy="1268"/>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9004954" y="258357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Managers Start Up</a:t>
            </a:r>
          </a:p>
        </p:txBody>
      </p:sp>
      <p:sp>
        <p:nvSpPr>
          <p:cNvPr id="155" name="Rectangle 154"/>
          <p:cNvSpPr/>
          <p:nvPr/>
        </p:nvSpPr>
        <p:spPr>
          <a:xfrm>
            <a:off x="9004471" y="337674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Title</a:t>
            </a:r>
          </a:p>
        </p:txBody>
      </p:sp>
      <p:sp>
        <p:nvSpPr>
          <p:cNvPr id="185" name="Rectangle 184"/>
          <p:cNvSpPr/>
          <p:nvPr/>
        </p:nvSpPr>
        <p:spPr>
          <a:xfrm>
            <a:off x="7705467" y="337336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Intro</a:t>
            </a:r>
            <a:endParaRPr lang="en-US" sz="1200" dirty="0"/>
          </a:p>
        </p:txBody>
      </p:sp>
      <p:sp>
        <p:nvSpPr>
          <p:cNvPr id="192" name="Rectangle 191"/>
          <p:cNvSpPr/>
          <p:nvPr/>
        </p:nvSpPr>
        <p:spPr>
          <a:xfrm>
            <a:off x="9004955" y="1883111"/>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Get Saved State</a:t>
            </a:r>
          </a:p>
        </p:txBody>
      </p:sp>
      <p:sp>
        <p:nvSpPr>
          <p:cNvPr id="256" name="Rectangle 255"/>
          <p:cNvSpPr/>
          <p:nvPr/>
        </p:nvSpPr>
        <p:spPr>
          <a:xfrm>
            <a:off x="11189953" y="244317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Transfer game</a:t>
            </a:r>
            <a:endParaRPr lang="en-US" sz="1200" dirty="0"/>
          </a:p>
        </p:txBody>
      </p:sp>
      <p:cxnSp>
        <p:nvCxnSpPr>
          <p:cNvPr id="211" name="Elbow Connector 210"/>
          <p:cNvCxnSpPr>
            <a:stCxn id="4" idx="3"/>
            <a:endCxn id="6" idx="1"/>
          </p:cNvCxnSpPr>
          <p:nvPr/>
        </p:nvCxnSpPr>
        <p:spPr>
          <a:xfrm>
            <a:off x="9902089" y="1438587"/>
            <a:ext cx="234690"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4" name="Elbow Connector 213"/>
          <p:cNvCxnSpPr>
            <a:stCxn id="6" idx="3"/>
            <a:endCxn id="182" idx="2"/>
          </p:cNvCxnSpPr>
          <p:nvPr/>
        </p:nvCxnSpPr>
        <p:spPr>
          <a:xfrm flipV="1">
            <a:off x="11032644" y="908939"/>
            <a:ext cx="384251" cy="529648"/>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182" idx="1"/>
            <a:endCxn id="3" idx="3"/>
          </p:cNvCxnSpPr>
          <p:nvPr/>
        </p:nvCxnSpPr>
        <p:spPr>
          <a:xfrm rot="10800000" flipV="1">
            <a:off x="9900822" y="657685"/>
            <a:ext cx="1068141" cy="923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4" idx="2"/>
            <a:endCxn id="192" idx="0"/>
          </p:cNvCxnSpPr>
          <p:nvPr/>
        </p:nvCxnSpPr>
        <p:spPr>
          <a:xfrm rot="5400000">
            <a:off x="9356888" y="1785842"/>
            <a:ext cx="193270" cy="126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221"/>
          <p:cNvCxnSpPr>
            <a:stCxn id="192" idx="2"/>
            <a:endCxn id="153" idx="0"/>
          </p:cNvCxnSpPr>
          <p:nvPr/>
        </p:nvCxnSpPr>
        <p:spPr>
          <a:xfrm rot="5400000">
            <a:off x="9353911" y="2484596"/>
            <a:ext cx="197954"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56"/>
          <p:cNvCxnSpPr>
            <a:stCxn id="153" idx="2"/>
            <a:endCxn id="155" idx="0"/>
          </p:cNvCxnSpPr>
          <p:nvPr/>
        </p:nvCxnSpPr>
        <p:spPr>
          <a:xfrm rot="5400000">
            <a:off x="9307316" y="3231170"/>
            <a:ext cx="290661" cy="48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6" idx="2"/>
            <a:endCxn id="192" idx="3"/>
          </p:cNvCxnSpPr>
          <p:nvPr/>
        </p:nvCxnSpPr>
        <p:spPr>
          <a:xfrm rot="5400000">
            <a:off x="10020504" y="1570157"/>
            <a:ext cx="444524" cy="68389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155" idx="2"/>
            <a:endCxn id="185" idx="2"/>
          </p:cNvCxnSpPr>
          <p:nvPr/>
        </p:nvCxnSpPr>
        <p:spPr>
          <a:xfrm rot="5400000" flipH="1">
            <a:off x="8801215" y="3228062"/>
            <a:ext cx="3373" cy="1299004"/>
          </a:xfrm>
          <a:prstGeom prst="bentConnector3">
            <a:avLst>
              <a:gd name="adj1" fmla="val -677735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3" name="Elbow Connector 262"/>
          <p:cNvCxnSpPr>
            <a:stCxn id="185" idx="3"/>
            <a:endCxn id="155" idx="1"/>
          </p:cNvCxnSpPr>
          <p:nvPr/>
        </p:nvCxnSpPr>
        <p:spPr>
          <a:xfrm>
            <a:off x="8601332" y="3624623"/>
            <a:ext cx="403139" cy="337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5" name="Elbow Connector 264"/>
          <p:cNvCxnSpPr>
            <a:stCxn id="155" idx="3"/>
            <a:endCxn id="7" idx="0"/>
          </p:cNvCxnSpPr>
          <p:nvPr/>
        </p:nvCxnSpPr>
        <p:spPr>
          <a:xfrm flipH="1">
            <a:off x="9301301" y="3627996"/>
            <a:ext cx="599035" cy="862268"/>
          </a:xfrm>
          <a:prstGeom prst="bentConnector4">
            <a:avLst>
              <a:gd name="adj1" fmla="val -38161"/>
              <a:gd name="adj2" fmla="val 64569"/>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Elbow Connector 269"/>
          <p:cNvCxnSpPr>
            <a:stCxn id="7" idx="3"/>
            <a:endCxn id="11" idx="1"/>
          </p:cNvCxnSpPr>
          <p:nvPr/>
        </p:nvCxnSpPr>
        <p:spPr>
          <a:xfrm flipV="1">
            <a:off x="9749233" y="4735698"/>
            <a:ext cx="289574" cy="582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2" name="Elbow Connector 271"/>
          <p:cNvCxnSpPr>
            <a:stCxn id="11" idx="0"/>
            <a:endCxn id="182" idx="2"/>
          </p:cNvCxnSpPr>
          <p:nvPr/>
        </p:nvCxnSpPr>
        <p:spPr>
          <a:xfrm rot="5400000" flipH="1" flipV="1">
            <a:off x="9164065" y="2231615"/>
            <a:ext cx="3575505" cy="930155"/>
          </a:xfrm>
          <a:prstGeom prst="bentConnector3">
            <a:avLst>
              <a:gd name="adj1" fmla="val 61508"/>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273"/>
          <p:cNvCxnSpPr>
            <a:stCxn id="256" idx="0"/>
            <a:endCxn id="182" idx="2"/>
          </p:cNvCxnSpPr>
          <p:nvPr/>
        </p:nvCxnSpPr>
        <p:spPr>
          <a:xfrm rot="16200000" flipV="1">
            <a:off x="10760274" y="1565561"/>
            <a:ext cx="1534235" cy="22099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11" idx="0"/>
            <a:endCxn id="256" idx="1"/>
          </p:cNvCxnSpPr>
          <p:nvPr/>
        </p:nvCxnSpPr>
        <p:spPr>
          <a:xfrm rot="5400000" flipH="1" flipV="1">
            <a:off x="9943338" y="3237830"/>
            <a:ext cx="1790016" cy="703213"/>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11" idx="0"/>
            <a:endCxn id="12" idx="1"/>
          </p:cNvCxnSpPr>
          <p:nvPr/>
        </p:nvCxnSpPr>
        <p:spPr>
          <a:xfrm rot="5400000" flipH="1" flipV="1">
            <a:off x="10279973" y="3574461"/>
            <a:ext cx="1116750" cy="70321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11" idx="0"/>
            <a:endCxn id="13" idx="1"/>
          </p:cNvCxnSpPr>
          <p:nvPr/>
        </p:nvCxnSpPr>
        <p:spPr>
          <a:xfrm rot="5400000" flipH="1" flipV="1">
            <a:off x="10614508" y="3909000"/>
            <a:ext cx="447676" cy="70321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1" idx="3"/>
            <a:endCxn id="14" idx="1"/>
          </p:cNvCxnSpPr>
          <p:nvPr/>
        </p:nvCxnSpPr>
        <p:spPr>
          <a:xfrm flipV="1">
            <a:off x="10934672" y="4712329"/>
            <a:ext cx="255279" cy="23369"/>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283"/>
          <p:cNvCxnSpPr>
            <a:stCxn id="7" idx="2"/>
            <a:endCxn id="5" idx="0"/>
          </p:cNvCxnSpPr>
          <p:nvPr/>
        </p:nvCxnSpPr>
        <p:spPr>
          <a:xfrm rot="5400000">
            <a:off x="8850277" y="5023736"/>
            <a:ext cx="481988" cy="42006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Elbow Connector 285"/>
          <p:cNvCxnSpPr>
            <a:stCxn id="7" idx="2"/>
            <a:endCxn id="10" idx="0"/>
          </p:cNvCxnSpPr>
          <p:nvPr/>
        </p:nvCxnSpPr>
        <p:spPr>
          <a:xfrm rot="5400000">
            <a:off x="7257526" y="3430985"/>
            <a:ext cx="481988" cy="360556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Elbow Connector 287"/>
          <p:cNvCxnSpPr>
            <a:stCxn id="7" idx="2"/>
            <a:endCxn id="15" idx="0"/>
          </p:cNvCxnSpPr>
          <p:nvPr/>
        </p:nvCxnSpPr>
        <p:spPr>
          <a:xfrm rot="5400000">
            <a:off x="7790049" y="3964920"/>
            <a:ext cx="483401" cy="2539105"/>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7" idx="2"/>
            <a:endCxn id="224" idx="0"/>
          </p:cNvCxnSpPr>
          <p:nvPr/>
        </p:nvCxnSpPr>
        <p:spPr>
          <a:xfrm rot="5400000">
            <a:off x="8320821" y="4489176"/>
            <a:ext cx="476885" cy="148407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291"/>
          <p:cNvCxnSpPr>
            <a:stCxn id="7" idx="2"/>
            <a:endCxn id="230" idx="0"/>
          </p:cNvCxnSpPr>
          <p:nvPr/>
        </p:nvCxnSpPr>
        <p:spPr>
          <a:xfrm rot="5400000">
            <a:off x="6730657" y="2905528"/>
            <a:ext cx="483401" cy="465788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Elbow Connector 295"/>
          <p:cNvCxnSpPr>
            <a:stCxn id="7" idx="2"/>
            <a:endCxn id="20" idx="0"/>
          </p:cNvCxnSpPr>
          <p:nvPr/>
        </p:nvCxnSpPr>
        <p:spPr>
          <a:xfrm rot="5400000">
            <a:off x="4842689" y="1016148"/>
            <a:ext cx="481988" cy="843523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Elbow Connector 297"/>
          <p:cNvCxnSpPr>
            <a:stCxn id="7" idx="1"/>
            <a:endCxn id="22" idx="3"/>
          </p:cNvCxnSpPr>
          <p:nvPr/>
        </p:nvCxnSpPr>
        <p:spPr>
          <a:xfrm rot="10800000">
            <a:off x="1313996" y="3573458"/>
            <a:ext cx="7539372" cy="116806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Elbow Connector 300"/>
          <p:cNvCxnSpPr>
            <a:stCxn id="7" idx="1"/>
            <a:endCxn id="16" idx="1"/>
          </p:cNvCxnSpPr>
          <p:nvPr/>
        </p:nvCxnSpPr>
        <p:spPr>
          <a:xfrm rot="10800000">
            <a:off x="7404202" y="2836110"/>
            <a:ext cx="1449167" cy="1905409"/>
          </a:xfrm>
          <a:prstGeom prst="bentConnector3">
            <a:avLst>
              <a:gd name="adj1" fmla="val 115775"/>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Elbow Connector 302"/>
          <p:cNvCxnSpPr>
            <a:stCxn id="16" idx="0"/>
            <a:endCxn id="17" idx="2"/>
          </p:cNvCxnSpPr>
          <p:nvPr/>
        </p:nvCxnSpPr>
        <p:spPr>
          <a:xfrm rot="5400000" flipH="1" flipV="1">
            <a:off x="7652037" y="2384758"/>
            <a:ext cx="400195" cy="12700"/>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Elbow Connector 305"/>
          <p:cNvCxnSpPr>
            <a:stCxn id="22" idx="2"/>
            <a:endCxn id="20" idx="1"/>
          </p:cNvCxnSpPr>
          <p:nvPr/>
        </p:nvCxnSpPr>
        <p:spPr>
          <a:xfrm rot="5400000">
            <a:off x="-308553" y="4551396"/>
            <a:ext cx="1901303" cy="447932"/>
          </a:xfrm>
          <a:prstGeom prst="bentConnector4">
            <a:avLst>
              <a:gd name="adj1" fmla="val 43393"/>
              <a:gd name="adj2" fmla="val 151035"/>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8" name="Elbow Connector 307"/>
          <p:cNvCxnSpPr>
            <a:stCxn id="7" idx="2"/>
            <a:endCxn id="216" idx="0"/>
          </p:cNvCxnSpPr>
          <p:nvPr/>
        </p:nvCxnSpPr>
        <p:spPr>
          <a:xfrm rot="5400000">
            <a:off x="5377981" y="1552938"/>
            <a:ext cx="483487" cy="736315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22" idx="2"/>
            <a:endCxn id="216" idx="0"/>
          </p:cNvCxnSpPr>
          <p:nvPr/>
        </p:nvCxnSpPr>
        <p:spPr>
          <a:xfrm rot="16200000" flipH="1">
            <a:off x="576331" y="4114443"/>
            <a:ext cx="1651548" cy="1072083"/>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7" idx="1"/>
            <a:endCxn id="8" idx="0"/>
          </p:cNvCxnSpPr>
          <p:nvPr/>
        </p:nvCxnSpPr>
        <p:spPr>
          <a:xfrm rot="10800000">
            <a:off x="3587672" y="2067632"/>
            <a:ext cx="5265696" cy="2673886"/>
          </a:xfrm>
          <a:prstGeom prst="bentConnector4">
            <a:avLst>
              <a:gd name="adj1" fmla="val 45747"/>
              <a:gd name="adj2" fmla="val 108549"/>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Elbow Connector 313"/>
          <p:cNvCxnSpPr>
            <a:stCxn id="7" idx="1"/>
            <a:endCxn id="18" idx="0"/>
          </p:cNvCxnSpPr>
          <p:nvPr/>
        </p:nvCxnSpPr>
        <p:spPr>
          <a:xfrm rot="10800000" flipV="1">
            <a:off x="3637178" y="4741517"/>
            <a:ext cx="5216190" cy="726121"/>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Elbow Connector 318"/>
          <p:cNvCxnSpPr>
            <a:stCxn id="7" idx="1"/>
            <a:endCxn id="9" idx="3"/>
          </p:cNvCxnSpPr>
          <p:nvPr/>
        </p:nvCxnSpPr>
        <p:spPr>
          <a:xfrm rot="10800000">
            <a:off x="5268796" y="3204784"/>
            <a:ext cx="3584572" cy="1536734"/>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345" name="Rectangle 344"/>
          <p:cNvSpPr/>
          <p:nvPr/>
        </p:nvSpPr>
        <p:spPr>
          <a:xfrm>
            <a:off x="2356523" y="4480336"/>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Clothing store</a:t>
            </a:r>
            <a:endParaRPr lang="en-US" sz="1200" dirty="0"/>
          </a:p>
        </p:txBody>
      </p:sp>
      <p:cxnSp>
        <p:nvCxnSpPr>
          <p:cNvPr id="347" name="Elbow Connector 346"/>
          <p:cNvCxnSpPr>
            <a:stCxn id="7" idx="1"/>
            <a:endCxn id="140" idx="3"/>
          </p:cNvCxnSpPr>
          <p:nvPr/>
        </p:nvCxnSpPr>
        <p:spPr>
          <a:xfrm rot="10800000">
            <a:off x="4528672" y="4024840"/>
            <a:ext cx="4324696" cy="71667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Elbow Connector 348"/>
          <p:cNvCxnSpPr>
            <a:stCxn id="345" idx="0"/>
            <a:endCxn id="140" idx="2"/>
          </p:cNvCxnSpPr>
          <p:nvPr/>
        </p:nvCxnSpPr>
        <p:spPr>
          <a:xfrm rot="5400000" flipH="1" flipV="1">
            <a:off x="3340477" y="3740073"/>
            <a:ext cx="204242" cy="1276284"/>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Elbow Connector 350"/>
          <p:cNvCxnSpPr>
            <a:stCxn id="7" idx="1"/>
            <a:endCxn id="345" idx="3"/>
          </p:cNvCxnSpPr>
          <p:nvPr/>
        </p:nvCxnSpPr>
        <p:spPr>
          <a:xfrm rot="10800000">
            <a:off x="3252388" y="4731590"/>
            <a:ext cx="5600980" cy="992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Elbow Connector 378"/>
          <p:cNvCxnSpPr>
            <a:stCxn id="22" idx="1"/>
            <a:endCxn id="168" idx="1"/>
          </p:cNvCxnSpPr>
          <p:nvPr/>
        </p:nvCxnSpPr>
        <p:spPr>
          <a:xfrm rot="10800000">
            <a:off x="418131" y="2597567"/>
            <a:ext cx="1" cy="975891"/>
          </a:xfrm>
          <a:prstGeom prst="bentConnector3">
            <a:avLst>
              <a:gd name="adj1" fmla="val 228601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1" name="Elbow Connector 390"/>
          <p:cNvCxnSpPr>
            <a:stCxn id="168" idx="0"/>
            <a:endCxn id="167" idx="2"/>
          </p:cNvCxnSpPr>
          <p:nvPr/>
        </p:nvCxnSpPr>
        <p:spPr>
          <a:xfrm rot="5400000" flipH="1" flipV="1">
            <a:off x="778061" y="2258310"/>
            <a:ext cx="176005"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1" name="Elbow Connector 400"/>
          <p:cNvCxnSpPr>
            <a:stCxn id="22" idx="2"/>
            <a:endCxn id="140" idx="1"/>
          </p:cNvCxnSpPr>
          <p:nvPr/>
        </p:nvCxnSpPr>
        <p:spPr>
          <a:xfrm rot="16200000" flipH="1">
            <a:off x="2149371" y="2541403"/>
            <a:ext cx="200129" cy="276674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Elbow Connector 402"/>
          <p:cNvCxnSpPr>
            <a:stCxn id="8" idx="2"/>
            <a:endCxn id="22" idx="0"/>
          </p:cNvCxnSpPr>
          <p:nvPr/>
        </p:nvCxnSpPr>
        <p:spPr>
          <a:xfrm rot="5400000">
            <a:off x="1850837" y="1585367"/>
            <a:ext cx="752063" cy="272160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5" name="Elbow Connector 404"/>
          <p:cNvCxnSpPr>
            <a:stCxn id="8" idx="3"/>
            <a:endCxn id="9" idx="0"/>
          </p:cNvCxnSpPr>
          <p:nvPr/>
        </p:nvCxnSpPr>
        <p:spPr>
          <a:xfrm>
            <a:off x="4035604" y="2318886"/>
            <a:ext cx="785260" cy="634644"/>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168" idx="3"/>
            <a:endCxn id="9" idx="1"/>
          </p:cNvCxnSpPr>
          <p:nvPr/>
        </p:nvCxnSpPr>
        <p:spPr>
          <a:xfrm>
            <a:off x="1313995" y="2597566"/>
            <a:ext cx="3058936" cy="60721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5" name="Elbow Connector 414"/>
          <p:cNvCxnSpPr>
            <a:stCxn id="8" idx="1"/>
            <a:endCxn id="345" idx="1"/>
          </p:cNvCxnSpPr>
          <p:nvPr/>
        </p:nvCxnSpPr>
        <p:spPr>
          <a:xfrm rot="10800000" flipV="1">
            <a:off x="2356523" y="2318886"/>
            <a:ext cx="783216" cy="2412704"/>
          </a:xfrm>
          <a:prstGeom prst="bentConnector3">
            <a:avLst>
              <a:gd name="adj1" fmla="val 129187"/>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83" name="Picture 12" descr="Related image"/>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92976" y="1429429"/>
            <a:ext cx="4417508" cy="545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 of cake… NOT</a:t>
            </a:r>
            <a:endParaRPr lang="en-US" dirty="0"/>
          </a:p>
        </p:txBody>
      </p:sp>
      <p:sp>
        <p:nvSpPr>
          <p:cNvPr id="3" name="Content Placeholder 2"/>
          <p:cNvSpPr>
            <a:spLocks noGrp="1"/>
          </p:cNvSpPr>
          <p:nvPr>
            <p:ph sz="half" idx="1"/>
          </p:nvPr>
        </p:nvSpPr>
        <p:spPr/>
        <p:txBody>
          <a:bodyPr>
            <a:normAutofit/>
          </a:bodyPr>
          <a:lstStyle/>
          <a:p>
            <a:r>
              <a:rPr lang="en-US" dirty="0" smtClean="0"/>
              <a:t>Big state machine</a:t>
            </a:r>
          </a:p>
          <a:p>
            <a:r>
              <a:rPr lang="en-US" dirty="0" smtClean="0"/>
              <a:t>Branching and cycles</a:t>
            </a:r>
          </a:p>
          <a:p>
            <a:r>
              <a:rPr lang="en-US" dirty="0" smtClean="0"/>
              <a:t>PLUS</a:t>
            </a:r>
          </a:p>
          <a:p>
            <a:r>
              <a:rPr lang="en-US" dirty="0" smtClean="0"/>
              <a:t>System dependencies</a:t>
            </a:r>
            <a:endParaRPr lang="en-US" dirty="0"/>
          </a:p>
          <a:p>
            <a:r>
              <a:rPr lang="en-US" dirty="0" smtClean="0"/>
              <a:t>PLUS</a:t>
            </a:r>
          </a:p>
          <a:p>
            <a:r>
              <a:rPr lang="en-US" dirty="0" smtClean="0"/>
              <a:t>Screen animations</a:t>
            </a:r>
          </a:p>
          <a:p>
            <a:r>
              <a:rPr lang="en-US" dirty="0" smtClean="0"/>
              <a:t>Button mashing</a:t>
            </a:r>
          </a:p>
          <a:p>
            <a:endParaRPr lang="en-US" dirty="0" smtClean="0"/>
          </a:p>
        </p:txBody>
      </p:sp>
      <p:pic>
        <p:nvPicPr>
          <p:cNvPr id="17410" name="Picture 2" descr="Image result for the cake is a li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1825625"/>
            <a:ext cx="5491692" cy="4118769"/>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5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TO DO</a:t>
            </a:r>
            <a:endParaRPr lang="en-US" dirty="0"/>
          </a:p>
        </p:txBody>
      </p:sp>
      <p:pic>
        <p:nvPicPr>
          <p:cNvPr id="6146" name="Picture 2" descr="Image result for kiss ban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952463" y="1825625"/>
            <a:ext cx="8287074" cy="435133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6148" name="Picture 4" descr="Image result for kiss band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2537" y="1690688"/>
            <a:ext cx="3436749" cy="16049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328416" y="3186410"/>
            <a:ext cx="2064989" cy="304698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rPr>
              <a:t>KEEP</a:t>
            </a:r>
          </a:p>
          <a:p>
            <a:pPr algn="ctr"/>
            <a:r>
              <a:rPr lang="en-US" sz="4800" b="1" dirty="0" smtClean="0">
                <a:ln/>
                <a:solidFill>
                  <a:schemeClr val="accent4"/>
                </a:solidFill>
              </a:rPr>
              <a:t>IT</a:t>
            </a:r>
          </a:p>
          <a:p>
            <a:pPr algn="ctr"/>
            <a:r>
              <a:rPr lang="en-US" sz="4800" b="1" dirty="0" smtClean="0">
                <a:ln/>
                <a:solidFill>
                  <a:schemeClr val="accent4"/>
                </a:solidFill>
              </a:rPr>
              <a:t>STUPID</a:t>
            </a:r>
          </a:p>
          <a:p>
            <a:pPr algn="ctr"/>
            <a:r>
              <a:rPr lang="en-US" sz="4800" b="1" dirty="0" smtClean="0">
                <a:ln/>
                <a:solidFill>
                  <a:schemeClr val="accent4"/>
                </a:solidFill>
              </a:rPr>
              <a:t>SIMPLE</a:t>
            </a:r>
            <a:endParaRPr lang="en-US" sz="4800" b="1" dirty="0">
              <a:ln/>
              <a:solidFill>
                <a:schemeClr val="accent4"/>
              </a:solidFill>
            </a:endParaRPr>
          </a:p>
        </p:txBody>
      </p:sp>
      <p:grpSp>
        <p:nvGrpSpPr>
          <p:cNvPr id="2" name="Group 1"/>
          <p:cNvGrpSpPr/>
          <p:nvPr/>
        </p:nvGrpSpPr>
        <p:grpSpPr>
          <a:xfrm>
            <a:off x="8775967" y="4877177"/>
            <a:ext cx="3169889" cy="1114048"/>
            <a:chOff x="8775967" y="4877177"/>
            <a:chExt cx="3169889" cy="1114048"/>
          </a:xfrm>
        </p:grpSpPr>
        <p:sp>
          <p:nvSpPr>
            <p:cNvPr id="7" name="Curved Down Arrow 6"/>
            <p:cNvSpPr/>
            <p:nvPr/>
          </p:nvSpPr>
          <p:spPr>
            <a:xfrm rot="5400000" flipV="1">
              <a:off x="8495168" y="5157977"/>
              <a:ext cx="1114047" cy="55245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5400000" flipH="1">
              <a:off x="11112607" y="5157976"/>
              <a:ext cx="1114047" cy="55245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5306969" y="6303010"/>
            <a:ext cx="1578061" cy="369332"/>
          </a:xfrm>
          <a:prstGeom prst="rect">
            <a:avLst/>
          </a:prstGeom>
        </p:spPr>
        <p:txBody>
          <a:bodyPr wrap="none">
            <a:spAutoFit/>
          </a:bodyPr>
          <a:lstStyle/>
          <a:p>
            <a:r>
              <a:rPr lang="en-US" dirty="0"/>
              <a:t>WAIT… WHAT?</a:t>
            </a:r>
          </a:p>
        </p:txBody>
      </p:sp>
    </p:spTree>
    <p:extLst>
      <p:ext uri="{BB962C8B-B14F-4D97-AF65-F5344CB8AC3E}">
        <p14:creationId xmlns:p14="http://schemas.microsoft.com/office/powerpoint/2010/main" val="16246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33333E-6 L -0.15937 0.00023 " pathEditMode="relative" rAng="0" ptsTypes="AA">
                                      <p:cBhvr>
                                        <p:cTn id="6" dur="500" fill="hold"/>
                                        <p:tgtEl>
                                          <p:spTgt spid="6146"/>
                                        </p:tgtEl>
                                        <p:attrNameLst>
                                          <p:attrName>ppt_x</p:attrName>
                                          <p:attrName>ppt_y</p:attrName>
                                        </p:attrNameLst>
                                      </p:cBhvr>
                                      <p:rCtr x="-7969" y="0"/>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Actually quite simple to get it right</a:t>
            </a:r>
          </a:p>
          <a:p>
            <a:r>
              <a:rPr lang="en-US" dirty="0" smtClean="0"/>
              <a:t>You must follow a few rules</a:t>
            </a:r>
          </a:p>
          <a:p>
            <a:pPr lvl="1"/>
            <a:r>
              <a:rPr lang="en-US" dirty="0" smtClean="0"/>
              <a:t>Game flow </a:t>
            </a:r>
            <a:r>
              <a:rPr lang="en-US" b="1" dirty="0" smtClean="0"/>
              <a:t>IS</a:t>
            </a:r>
            <a:r>
              <a:rPr lang="en-US" dirty="0" smtClean="0"/>
              <a:t> a state machine</a:t>
            </a:r>
          </a:p>
          <a:p>
            <a:pPr lvl="1"/>
            <a:r>
              <a:rPr lang="en-US" dirty="0" smtClean="0"/>
              <a:t>Only </a:t>
            </a:r>
            <a:r>
              <a:rPr lang="en-US" b="1" dirty="0" smtClean="0"/>
              <a:t>one state</a:t>
            </a:r>
            <a:r>
              <a:rPr lang="en-US" dirty="0" smtClean="0"/>
              <a:t> at a time</a:t>
            </a:r>
          </a:p>
          <a:p>
            <a:pPr lvl="1"/>
            <a:r>
              <a:rPr lang="en-US" dirty="0" smtClean="0"/>
              <a:t>Only </a:t>
            </a:r>
            <a:r>
              <a:rPr lang="en-US" b="1" dirty="0" smtClean="0"/>
              <a:t>one transition</a:t>
            </a:r>
            <a:r>
              <a:rPr lang="en-US" dirty="0" smtClean="0"/>
              <a:t> at a time</a:t>
            </a:r>
          </a:p>
          <a:p>
            <a:pPr lvl="1"/>
            <a:r>
              <a:rPr lang="en-US" b="1" dirty="0" smtClean="0"/>
              <a:t>No interruption </a:t>
            </a:r>
            <a:r>
              <a:rPr lang="en-US" dirty="0" smtClean="0"/>
              <a:t>during transitions</a:t>
            </a:r>
          </a:p>
          <a:p>
            <a:pPr lvl="1"/>
            <a:r>
              <a:rPr lang="en-US" b="1" dirty="0"/>
              <a:t>No</a:t>
            </a:r>
            <a:r>
              <a:rPr lang="en-US" dirty="0"/>
              <a:t> cycles</a:t>
            </a:r>
          </a:p>
          <a:p>
            <a:pPr lvl="1"/>
            <a:r>
              <a:rPr lang="en-US" dirty="0" smtClean="0"/>
              <a:t>States do </a:t>
            </a:r>
            <a:r>
              <a:rPr lang="en-US" b="1" dirty="0" smtClean="0"/>
              <a:t>NOT</a:t>
            </a:r>
            <a:r>
              <a:rPr lang="en-US" dirty="0" smtClean="0"/>
              <a:t> know the flow…</a:t>
            </a:r>
          </a:p>
          <a:p>
            <a:pPr lvl="1"/>
            <a:r>
              <a:rPr lang="en-US" dirty="0" smtClean="0"/>
              <a:t>… only flow manager does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3071" t="4838" r="17977" b="5601"/>
          <a:stretch/>
        </p:blipFill>
        <p:spPr>
          <a:xfrm>
            <a:off x="5956196" y="2173858"/>
            <a:ext cx="6115733" cy="4003106"/>
          </a:xfrm>
          <a:prstGeom prst="rect">
            <a:avLst/>
          </a:prstGeom>
          <a:effectLst>
            <a:softEdge rad="317500"/>
          </a:effectLst>
        </p:spPr>
      </p:pic>
    </p:spTree>
    <p:extLst>
      <p:ext uri="{BB962C8B-B14F-4D97-AF65-F5344CB8AC3E}">
        <p14:creationId xmlns:p14="http://schemas.microsoft.com/office/powerpoint/2010/main" val="1548608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UIController.cs</a:t>
            </a:r>
            <a:r>
              <a:rPr lang="en-US" dirty="0" smtClean="0"/>
              <a:t> (or </a:t>
            </a:r>
            <a:r>
              <a:rPr lang="en-US" dirty="0" err="1" smtClean="0"/>
              <a:t>FlowManager.cs</a:t>
            </a:r>
            <a:r>
              <a:rPr lang="en-US" dirty="0" smtClean="0"/>
              <a:t>)</a:t>
            </a:r>
          </a:p>
          <a:p>
            <a:pPr lvl="1"/>
            <a:r>
              <a:rPr lang="en-US" b="1" dirty="0" err="1" smtClean="0">
                <a:solidFill>
                  <a:schemeClr val="accent5"/>
                </a:solidFill>
                <a:latin typeface="Consolas" panose="020B0609020204030204" pitchFamily="49" charset="0"/>
              </a:rPr>
              <a:t>enum</a:t>
            </a:r>
            <a:r>
              <a:rPr lang="en-US" b="1" dirty="0" smtClean="0">
                <a:solidFill>
                  <a:schemeClr val="accent5"/>
                </a:solidFill>
                <a:latin typeface="Consolas" panose="020B0609020204030204" pitchFamily="49" charset="0"/>
              </a:rPr>
              <a:t> </a:t>
            </a:r>
            <a:r>
              <a:rPr lang="en-US" b="1" dirty="0" smtClean="0">
                <a:solidFill>
                  <a:schemeClr val="accent1"/>
                </a:solidFill>
                <a:latin typeface="Consolas" panose="020B0609020204030204" pitchFamily="49" charset="0"/>
              </a:rPr>
              <a:t>State</a:t>
            </a:r>
            <a:r>
              <a:rPr lang="en-US" b="1" dirty="0" smtClean="0">
                <a:latin typeface="Consolas" panose="020B0609020204030204" pitchFamily="49" charset="0"/>
              </a:rPr>
              <a:t> {...};</a:t>
            </a:r>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MoveForward</a:t>
            </a:r>
            <a:r>
              <a:rPr lang="en-US" b="1" dirty="0" smtClean="0">
                <a:latin typeface="Consolas" panose="020B0609020204030204" pitchFamily="49" charset="0"/>
              </a:rPr>
              <a:t>(</a:t>
            </a:r>
            <a:r>
              <a:rPr lang="en-US" b="1" dirty="0" smtClean="0">
                <a:solidFill>
                  <a:schemeClr val="accent5"/>
                </a:solidFill>
                <a:latin typeface="Consolas" panose="020B0609020204030204" pitchFamily="49" charset="0"/>
              </a:rPr>
              <a:t>string</a:t>
            </a:r>
            <a:r>
              <a:rPr lang="en-US" b="1" dirty="0" smtClean="0">
                <a:latin typeface="Consolas" panose="020B0609020204030204" pitchFamily="49" charset="0"/>
              </a:rPr>
              <a:t> whereto);</a:t>
            </a:r>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MoveBackward</a:t>
            </a:r>
            <a:r>
              <a:rPr lang="en-US" b="1" dirty="0" smtClean="0">
                <a:latin typeface="Consolas" panose="020B0609020204030204" pitchFamily="49" charset="0"/>
              </a:rPr>
              <a:t>();</a:t>
            </a:r>
          </a:p>
          <a:p>
            <a:r>
              <a:rPr lang="en-US" dirty="0" err="1" smtClean="0"/>
              <a:t>ScreenBase.cs</a:t>
            </a:r>
            <a:endParaRPr lang="en-US" dirty="0" smtClean="0"/>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TransitionIn</a:t>
            </a:r>
            <a:r>
              <a:rPr lang="en-US" b="1" dirty="0" smtClean="0">
                <a:latin typeface="Consolas" panose="020B0609020204030204" pitchFamily="49" charset="0"/>
              </a:rPr>
              <a:t>();</a:t>
            </a:r>
          </a:p>
          <a:p>
            <a:pPr lvl="1"/>
            <a:r>
              <a:rPr lang="en-US" b="1" dirty="0" smtClean="0">
                <a:solidFill>
                  <a:schemeClr val="accent5"/>
                </a:solidFill>
                <a:latin typeface="Consolas" panose="020B0609020204030204" pitchFamily="49" charset="0"/>
              </a:rPr>
              <a:t>virtual void </a:t>
            </a:r>
            <a:r>
              <a:rPr lang="en-US" b="1" dirty="0" err="1" smtClean="0">
                <a:latin typeface="Consolas" panose="020B0609020204030204" pitchFamily="49" charset="0"/>
              </a:rPr>
              <a:t>StartTransitioningIn</a:t>
            </a:r>
            <a:r>
              <a:rPr lang="en-US" b="1" dirty="0" smtClean="0">
                <a:latin typeface="Consolas" panose="020B0609020204030204" pitchFamily="49" charset="0"/>
              </a:rPr>
              <a:t>();</a:t>
            </a:r>
          </a:p>
          <a:p>
            <a:pPr lvl="1"/>
            <a:r>
              <a:rPr lang="en-US" b="1" dirty="0" smtClean="0">
                <a:solidFill>
                  <a:schemeClr val="accent5"/>
                </a:solidFill>
                <a:latin typeface="Consolas" panose="020B0609020204030204" pitchFamily="49" charset="0"/>
              </a:rPr>
              <a:t>virtual void </a:t>
            </a:r>
            <a:r>
              <a:rPr lang="en-US" b="1" dirty="0" err="1" smtClean="0">
                <a:latin typeface="Consolas" panose="020B0609020204030204" pitchFamily="49" charset="0"/>
              </a:rPr>
              <a:t>FinishTransitioningIn</a:t>
            </a:r>
            <a:r>
              <a:rPr lang="en-US" b="1" dirty="0">
                <a:latin typeface="Consolas" panose="020B0609020204030204" pitchFamily="49" charset="0"/>
              </a:rPr>
              <a:t>();</a:t>
            </a:r>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TransitionOut</a:t>
            </a:r>
            <a:r>
              <a:rPr lang="en-US" b="1" dirty="0" smtClean="0">
                <a:latin typeface="Consolas" panose="020B0609020204030204" pitchFamily="49" charset="0"/>
              </a:rPr>
              <a:t>();</a:t>
            </a:r>
            <a:endParaRPr lang="en-US" b="1" dirty="0">
              <a:latin typeface="Consolas" panose="020B0609020204030204" pitchFamily="49" charset="0"/>
            </a:endParaRPr>
          </a:p>
          <a:p>
            <a:pPr lvl="1"/>
            <a:r>
              <a:rPr lang="en-US" b="1" dirty="0">
                <a:solidFill>
                  <a:schemeClr val="accent5"/>
                </a:solidFill>
                <a:latin typeface="Consolas" panose="020B0609020204030204" pitchFamily="49" charset="0"/>
              </a:rPr>
              <a:t>virtual void </a:t>
            </a:r>
            <a:r>
              <a:rPr lang="en-US" b="1" dirty="0" err="1" smtClean="0">
                <a:latin typeface="Consolas" panose="020B0609020204030204" pitchFamily="49" charset="0"/>
              </a:rPr>
              <a:t>StartTransitioningOut</a:t>
            </a:r>
            <a:r>
              <a:rPr lang="en-US" b="1" dirty="0" smtClean="0">
                <a:latin typeface="Consolas" panose="020B0609020204030204" pitchFamily="49" charset="0"/>
              </a:rPr>
              <a:t>();</a:t>
            </a:r>
            <a:endParaRPr lang="en-US" b="1" dirty="0">
              <a:latin typeface="Consolas" panose="020B0609020204030204" pitchFamily="49" charset="0"/>
            </a:endParaRPr>
          </a:p>
          <a:p>
            <a:pPr lvl="1"/>
            <a:r>
              <a:rPr lang="en-US" b="1" dirty="0">
                <a:solidFill>
                  <a:schemeClr val="accent5"/>
                </a:solidFill>
                <a:latin typeface="Consolas" panose="020B0609020204030204" pitchFamily="49" charset="0"/>
              </a:rPr>
              <a:t>virtual void </a:t>
            </a:r>
            <a:r>
              <a:rPr lang="en-US" b="1" dirty="0" err="1" smtClean="0">
                <a:latin typeface="Consolas" panose="020B0609020204030204" pitchFamily="49" charset="0"/>
              </a:rPr>
              <a:t>FinishTransitioningOut</a:t>
            </a:r>
            <a:r>
              <a:rPr lang="en-US" b="1" dirty="0" smtClean="0">
                <a:latin typeface="Consolas" panose="020B0609020204030204" pitchFamily="49" charset="0"/>
              </a:rPr>
              <a:t>();</a:t>
            </a:r>
          </a:p>
          <a:p>
            <a:r>
              <a:rPr lang="en-US" dirty="0" err="1" smtClean="0"/>
              <a:t>InputManager.cs</a:t>
            </a:r>
            <a:endParaRPr lang="en-US" dirty="0" smtClean="0"/>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EnableInputs</a:t>
            </a:r>
            <a:r>
              <a:rPr lang="en-US" b="1" dirty="0" smtClean="0">
                <a:latin typeface="Consolas" panose="020B0609020204030204" pitchFamily="49" charset="0"/>
              </a:rPr>
              <a:t>();</a:t>
            </a:r>
          </a:p>
          <a:p>
            <a:pPr lvl="1"/>
            <a:r>
              <a:rPr lang="en-US" b="1" dirty="0" smtClean="0">
                <a:solidFill>
                  <a:schemeClr val="accent5"/>
                </a:solidFill>
                <a:latin typeface="Consolas" panose="020B0609020204030204" pitchFamily="49" charset="0"/>
              </a:rPr>
              <a:t>void</a:t>
            </a:r>
            <a:r>
              <a:rPr lang="en-US" b="1" dirty="0" smtClean="0">
                <a:latin typeface="Consolas" panose="020B0609020204030204" pitchFamily="49" charset="0"/>
              </a:rPr>
              <a:t> </a:t>
            </a:r>
            <a:r>
              <a:rPr lang="en-US" b="1" dirty="0" err="1" smtClean="0">
                <a:latin typeface="Consolas" panose="020B0609020204030204" pitchFamily="49" charset="0"/>
              </a:rPr>
              <a:t>DisableInputs</a:t>
            </a:r>
            <a:r>
              <a:rPr lang="en-US" b="1" dirty="0" smtClean="0">
                <a:latin typeface="Consolas" panose="020B0609020204030204" pitchFamily="49" charset="0"/>
              </a:rPr>
              <a:t>();</a:t>
            </a:r>
            <a:endParaRPr lang="en-US" b="1" dirty="0">
              <a:latin typeface="Consolas" panose="020B0609020204030204" pitchFamily="49" charset="0"/>
            </a:endParaRPr>
          </a:p>
        </p:txBody>
      </p:sp>
    </p:spTree>
    <p:extLst>
      <p:ext uri="{BB962C8B-B14F-4D97-AF65-F5344CB8AC3E}">
        <p14:creationId xmlns:p14="http://schemas.microsoft.com/office/powerpoint/2010/main" val="1835124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SCREENBASE.CS #1 (animation)</a:t>
            </a:r>
            <a:endParaRPr lang="en-US" dirty="0"/>
          </a:p>
        </p:txBody>
      </p:sp>
      <p:sp>
        <p:nvSpPr>
          <p:cNvPr id="6" name="Content Placeholder 5"/>
          <p:cNvSpPr>
            <a:spLocks noGrp="1"/>
          </p:cNvSpPr>
          <p:nvPr>
            <p:ph idx="1"/>
          </p:nvPr>
        </p:nvSpPr>
        <p:spPr>
          <a:xfrm>
            <a:off x="838200" y="1688465"/>
            <a:ext cx="10515600" cy="4351338"/>
          </a:xfrm>
        </p:spPr>
        <p:txBody>
          <a:bodyPr>
            <a:noAutofit/>
          </a:bodyPr>
          <a:lstStyle/>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TransitionIn</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move forward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InputManager.DisableInputs</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StartTransitioningIn</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a:t>
            </a:r>
            <a:r>
              <a:rPr lang="en-US" sz="1200" b="1" dirty="0" smtClean="0">
                <a:solidFill>
                  <a:schemeClr val="accent5"/>
                </a:solidFill>
                <a:latin typeface="Consolas" panose="020B0609020204030204" pitchFamily="49" charset="0"/>
                <a:cs typeface="Courier New" panose="02070309020205020404" pitchFamily="49" charset="0"/>
              </a:rPr>
              <a:t>irtual void </a:t>
            </a:r>
            <a:r>
              <a:rPr lang="en-US" sz="1200" b="1" dirty="0" err="1">
                <a:latin typeface="Consolas" panose="020B0609020204030204" pitchFamily="49" charset="0"/>
                <a:cs typeface="Courier New" panose="02070309020205020404" pitchFamily="49" charset="0"/>
              </a:rPr>
              <a:t>StartTransitioningIn</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 do animation however you want (tween, script, co-routine, etc.)</a:t>
            </a:r>
          </a:p>
          <a:p>
            <a:pPr marL="0" indent="0">
              <a:spcBef>
                <a:spcPts val="0"/>
              </a:spcBef>
              <a:buNone/>
            </a:pPr>
            <a:r>
              <a:rPr lang="en-US" sz="1200" b="1" dirty="0" smtClean="0">
                <a:solidFill>
                  <a:schemeClr val="accent6"/>
                </a:solidFill>
                <a:latin typeface="Consolas" panose="020B0609020204030204" pitchFamily="49" charset="0"/>
                <a:cs typeface="Courier New" panose="02070309020205020404" pitchFamily="49" charset="0"/>
              </a:rPr>
              <a:t>    // simply call </a:t>
            </a:r>
            <a:r>
              <a:rPr lang="en-US" sz="1200" b="1" dirty="0" err="1" smtClean="0">
                <a:solidFill>
                  <a:schemeClr val="accent6"/>
                </a:solidFill>
                <a:latin typeface="Consolas" panose="020B0609020204030204" pitchFamily="49" charset="0"/>
                <a:cs typeface="Courier New" panose="02070309020205020404" pitchFamily="49" charset="0"/>
              </a:rPr>
              <a:t>FinishTransitioningIn</a:t>
            </a:r>
            <a:r>
              <a:rPr lang="en-US" sz="1200" b="1" dirty="0" smtClean="0">
                <a:solidFill>
                  <a:schemeClr val="accent6"/>
                </a:solidFill>
                <a:latin typeface="Consolas" panose="020B0609020204030204" pitchFamily="49" charset="0"/>
                <a:cs typeface="Courier New" panose="02070309020205020404" pitchFamily="49" charset="0"/>
              </a:rPr>
              <a:t>() when finished</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virtual </a:t>
            </a: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FinishTransitioningIn</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InputManager.EnableInputs</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a:t>
            </a: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TransitionOut</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a:t>
            </a:r>
            <a:r>
              <a:rPr lang="en-US" sz="1200" b="1" dirty="0">
                <a:solidFill>
                  <a:schemeClr val="accent6"/>
                </a:solidFill>
                <a:latin typeface="Consolas" panose="020B0609020204030204" pitchFamily="49" charset="0"/>
                <a:cs typeface="Courier New" panose="02070309020205020404" pitchFamily="49" charset="0"/>
              </a:rPr>
              <a:t>// move forward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 cached _forward (bool) and _whereto (string) before calling this</a:t>
            </a:r>
            <a:endParaRPr lang="en-US" sz="1200" b="1" dirty="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err="1">
                <a:latin typeface="Consolas" panose="020B0609020204030204" pitchFamily="49" charset="0"/>
                <a:cs typeface="Courier New" panose="02070309020205020404" pitchFamily="49" charset="0"/>
              </a:rPr>
              <a:t>InputManager.DisableInputs</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StartTransitioningOut</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virtual </a:t>
            </a: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StartTransitioningOut</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 do animation however you want (tween, script, co-routine, etc.)</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 simply call </a:t>
            </a:r>
            <a:r>
              <a:rPr lang="en-US" sz="1200" b="1" dirty="0" err="1" smtClean="0">
                <a:solidFill>
                  <a:schemeClr val="accent6"/>
                </a:solidFill>
                <a:latin typeface="Consolas" panose="020B0609020204030204" pitchFamily="49" charset="0"/>
                <a:cs typeface="Courier New" panose="02070309020205020404" pitchFamily="49" charset="0"/>
              </a:rPr>
              <a:t>FinishTransitioningOut</a:t>
            </a:r>
            <a:r>
              <a:rPr lang="en-US" sz="1200" b="1" dirty="0" smtClean="0">
                <a:solidFill>
                  <a:schemeClr val="accent6"/>
                </a:solidFill>
                <a:latin typeface="Consolas" panose="020B0609020204030204" pitchFamily="49" charset="0"/>
                <a:cs typeface="Courier New" panose="02070309020205020404" pitchFamily="49" charset="0"/>
              </a:rPr>
              <a:t>() </a:t>
            </a:r>
            <a:r>
              <a:rPr lang="en-US" sz="1200" b="1" dirty="0">
                <a:solidFill>
                  <a:schemeClr val="accent6"/>
                </a:solidFill>
                <a:latin typeface="Consolas" panose="020B0609020204030204" pitchFamily="49" charset="0"/>
                <a:cs typeface="Courier New" panose="02070309020205020404" pitchFamily="49" charset="0"/>
              </a:rPr>
              <a:t>when finished</a:t>
            </a: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virtual </a:t>
            </a: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FinishTransitioningOut</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 </a:t>
            </a:r>
            <a:r>
              <a:rPr lang="en-US" sz="1200" b="1" dirty="0" smtClean="0">
                <a:latin typeface="Consolas" panose="020B0609020204030204" pitchFamily="49" charset="0"/>
                <a:cs typeface="Courier New" panose="02070309020205020404" pitchFamily="49" charset="0"/>
              </a:rPr>
              <a:t>(_forward) </a:t>
            </a:r>
            <a:r>
              <a:rPr lang="en-US" sz="1200" b="1" dirty="0" err="1" smtClean="0">
                <a:latin typeface="Consolas" panose="020B0609020204030204" pitchFamily="49" charset="0"/>
                <a:cs typeface="Courier New" panose="02070309020205020404" pitchFamily="49" charset="0"/>
              </a:rPr>
              <a:t>UIController.MoveForward</a:t>
            </a:r>
            <a:r>
              <a:rPr lang="en-US" sz="1200" b="1" dirty="0" smtClean="0">
                <a:latin typeface="Consolas" panose="020B0609020204030204" pitchFamily="49" charset="0"/>
                <a:cs typeface="Courier New" panose="02070309020205020404" pitchFamily="49" charset="0"/>
              </a:rPr>
              <a:t>(_whereto);</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else</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UIController.MoveBackward</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endParaRPr lang="en-US" sz="1200" b="1" dirty="0">
              <a:latin typeface="Consolas" panose="020B0609020204030204" pitchFamily="49" charset="0"/>
              <a:cs typeface="Courier New" panose="02070309020205020404" pitchFamily="49" charset="0"/>
            </a:endParaRPr>
          </a:p>
        </p:txBody>
      </p:sp>
      <p:sp>
        <p:nvSpPr>
          <p:cNvPr id="12" name="Rectangle 11"/>
          <p:cNvSpPr/>
          <p:nvPr/>
        </p:nvSpPr>
        <p:spPr>
          <a:xfrm>
            <a:off x="9029700" y="864712"/>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TransitionIn</a:t>
            </a:r>
            <a:endParaRPr lang="en-US" dirty="0"/>
          </a:p>
        </p:txBody>
      </p:sp>
      <p:sp>
        <p:nvSpPr>
          <p:cNvPr id="14" name="Rectangle 13"/>
          <p:cNvSpPr/>
          <p:nvPr/>
        </p:nvSpPr>
        <p:spPr>
          <a:xfrm>
            <a:off x="9029700" y="1561308"/>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StartTransitioningIn</a:t>
            </a:r>
            <a:endParaRPr lang="en-US" dirty="0"/>
          </a:p>
        </p:txBody>
      </p:sp>
      <p:sp>
        <p:nvSpPr>
          <p:cNvPr id="16" name="Rectangle 15"/>
          <p:cNvSpPr/>
          <p:nvPr/>
        </p:nvSpPr>
        <p:spPr>
          <a:xfrm>
            <a:off x="9029700" y="2287747"/>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FinishTransitioningIn</a:t>
            </a:r>
            <a:endParaRPr lang="en-US" dirty="0"/>
          </a:p>
        </p:txBody>
      </p:sp>
      <p:sp>
        <p:nvSpPr>
          <p:cNvPr id="18" name="Rectangle 17"/>
          <p:cNvSpPr/>
          <p:nvPr/>
        </p:nvSpPr>
        <p:spPr>
          <a:xfrm>
            <a:off x="9029700" y="4050666"/>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TransitionIn</a:t>
            </a:r>
            <a:endParaRPr lang="en-US" dirty="0"/>
          </a:p>
        </p:txBody>
      </p:sp>
      <p:sp>
        <p:nvSpPr>
          <p:cNvPr id="19" name="Rectangle 18"/>
          <p:cNvSpPr/>
          <p:nvPr/>
        </p:nvSpPr>
        <p:spPr>
          <a:xfrm>
            <a:off x="9029700" y="4730434"/>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StartTransitioningIn</a:t>
            </a:r>
            <a:endParaRPr lang="en-US" dirty="0"/>
          </a:p>
        </p:txBody>
      </p:sp>
      <p:sp>
        <p:nvSpPr>
          <p:cNvPr id="20" name="Rectangle 19"/>
          <p:cNvSpPr/>
          <p:nvPr/>
        </p:nvSpPr>
        <p:spPr>
          <a:xfrm>
            <a:off x="9029700" y="5456873"/>
            <a:ext cx="2484120" cy="58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FinishTransitioningIn</a:t>
            </a:r>
            <a:endParaRPr lang="en-US" dirty="0"/>
          </a:p>
        </p:txBody>
      </p:sp>
      <p:sp>
        <p:nvSpPr>
          <p:cNvPr id="3" name="TextBox 2"/>
          <p:cNvSpPr txBox="1"/>
          <p:nvPr/>
        </p:nvSpPr>
        <p:spPr>
          <a:xfrm>
            <a:off x="9265920" y="3094671"/>
            <a:ext cx="2087880" cy="646331"/>
          </a:xfrm>
          <a:prstGeom prst="rect">
            <a:avLst/>
          </a:prstGeom>
          <a:noFill/>
        </p:spPr>
        <p:txBody>
          <a:bodyPr wrap="square" rtlCol="0">
            <a:spAutoFit/>
          </a:bodyPr>
          <a:lstStyle/>
          <a:p>
            <a:pPr algn="ctr"/>
            <a:r>
              <a:rPr lang="en-US" dirty="0" smtClean="0"/>
              <a:t>Player goofs around in the screen</a:t>
            </a:r>
          </a:p>
        </p:txBody>
      </p:sp>
      <p:sp>
        <p:nvSpPr>
          <p:cNvPr id="5" name="Flowchart: Process 4"/>
          <p:cNvSpPr/>
          <p:nvPr/>
        </p:nvSpPr>
        <p:spPr>
          <a:xfrm>
            <a:off x="11647170" y="3966210"/>
            <a:ext cx="422910" cy="207359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dirty="0" smtClean="0"/>
              <a:t>NO INPUT</a:t>
            </a:r>
            <a:endParaRPr lang="en-US" dirty="0"/>
          </a:p>
        </p:txBody>
      </p:sp>
      <p:sp>
        <p:nvSpPr>
          <p:cNvPr id="21" name="Flowchart: Off-page Connector 20"/>
          <p:cNvSpPr/>
          <p:nvPr/>
        </p:nvSpPr>
        <p:spPr>
          <a:xfrm>
            <a:off x="11647170" y="2421789"/>
            <a:ext cx="422910" cy="1992096"/>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INPUT</a:t>
            </a:r>
            <a:endParaRPr lang="en-US" dirty="0"/>
          </a:p>
        </p:txBody>
      </p:sp>
      <p:sp>
        <p:nvSpPr>
          <p:cNvPr id="4" name="Flowchart: Off-page Connector 3"/>
          <p:cNvSpPr/>
          <p:nvPr/>
        </p:nvSpPr>
        <p:spPr>
          <a:xfrm>
            <a:off x="11647170" y="878582"/>
            <a:ext cx="422910" cy="1992096"/>
          </a:xfrm>
          <a:prstGeom prst="flowChartOffpageConnector">
            <a:avLst/>
          </a:prstGeom>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algn="ctr"/>
            <a:r>
              <a:rPr lang="en-US" dirty="0" smtClean="0"/>
              <a:t>NO INPUT</a:t>
            </a:r>
            <a:endParaRPr lang="en-US" dirty="0"/>
          </a:p>
        </p:txBody>
      </p:sp>
    </p:spTree>
    <p:extLst>
      <p:ext uri="{BB962C8B-B14F-4D97-AF65-F5344CB8AC3E}">
        <p14:creationId xmlns:p14="http://schemas.microsoft.com/office/powerpoint/2010/main" val="270768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am I?</a:t>
            </a:r>
            <a:endParaRPr lang="en-US" dirty="0"/>
          </a:p>
        </p:txBody>
      </p:sp>
      <p:sp>
        <p:nvSpPr>
          <p:cNvPr id="5" name="Content Placeholder 4"/>
          <p:cNvSpPr>
            <a:spLocks noGrp="1"/>
          </p:cNvSpPr>
          <p:nvPr>
            <p:ph sz="half" idx="1"/>
          </p:nvPr>
        </p:nvSpPr>
        <p:spPr/>
        <p:txBody>
          <a:bodyPr>
            <a:normAutofit/>
          </a:bodyPr>
          <a:lstStyle/>
          <a:p>
            <a:r>
              <a:rPr lang="en-US" dirty="0" smtClean="0"/>
              <a:t>Stephane </a:t>
            </a:r>
            <a:r>
              <a:rPr lang="en-US" dirty="0" err="1" smtClean="0"/>
              <a:t>Imbert</a:t>
            </a:r>
            <a:endParaRPr lang="en-US" dirty="0" smtClean="0"/>
          </a:p>
          <a:p>
            <a:r>
              <a:rPr lang="en-US" dirty="0" smtClean="0"/>
              <a:t>Katsu Entertainment, co-founder</a:t>
            </a:r>
          </a:p>
          <a:p>
            <a:r>
              <a:rPr lang="en-US" dirty="0" smtClean="0"/>
              <a:t>20 years in the industry</a:t>
            </a:r>
          </a:p>
          <a:p>
            <a:pPr lvl="1"/>
            <a:r>
              <a:rPr lang="en-US" dirty="0" smtClean="0"/>
              <a:t>Engineer</a:t>
            </a:r>
          </a:p>
          <a:p>
            <a:pPr lvl="1"/>
            <a:r>
              <a:rPr lang="en-US" dirty="0" smtClean="0"/>
              <a:t>UI Lead</a:t>
            </a:r>
          </a:p>
          <a:p>
            <a:pPr lvl="1"/>
            <a:r>
              <a:rPr lang="en-US" dirty="0" smtClean="0"/>
              <a:t>Team Lead</a:t>
            </a:r>
          </a:p>
          <a:p>
            <a:pPr lvl="1"/>
            <a:r>
              <a:rPr lang="en-US" dirty="0" smtClean="0"/>
              <a:t>Technical Director</a:t>
            </a:r>
          </a:p>
          <a:p>
            <a:pPr lvl="1"/>
            <a:r>
              <a:rPr lang="en-US" dirty="0" smtClean="0"/>
              <a:t>Director of Development</a:t>
            </a:r>
          </a:p>
          <a:p>
            <a:pPr lvl="1"/>
            <a:r>
              <a:rPr lang="en-US" dirty="0" smtClean="0"/>
              <a:t>Tiburon/EANC/EASL/EAJ/Katsu</a:t>
            </a:r>
          </a:p>
        </p:txBody>
      </p:sp>
      <p:grpSp>
        <p:nvGrpSpPr>
          <p:cNvPr id="6" name="Group 5"/>
          <p:cNvGrpSpPr/>
          <p:nvPr/>
        </p:nvGrpSpPr>
        <p:grpSpPr>
          <a:xfrm>
            <a:off x="228573" y="6074035"/>
            <a:ext cx="7536147" cy="719237"/>
            <a:chOff x="228573" y="6074035"/>
            <a:chExt cx="7536147" cy="719237"/>
          </a:xfrm>
        </p:grpSpPr>
        <p:grpSp>
          <p:nvGrpSpPr>
            <p:cNvPr id="7" name="Group 6"/>
            <p:cNvGrpSpPr/>
            <p:nvPr/>
          </p:nvGrpSpPr>
          <p:grpSpPr>
            <a:xfrm>
              <a:off x="228573" y="6074035"/>
              <a:ext cx="7536147" cy="719237"/>
              <a:chOff x="228573" y="6147925"/>
              <a:chExt cx="7536147" cy="719237"/>
            </a:xfrm>
          </p:grpSpPr>
          <p:pic>
            <p:nvPicPr>
              <p:cNvPr id="10" name="Picture 2" descr="Image result for facebook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482" y="619449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73" y="6164654"/>
                <a:ext cx="274320" cy="27432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44632" y="6212684"/>
                <a:ext cx="281018" cy="274320"/>
              </a:xfrm>
              <a:prstGeom prst="rect">
                <a:avLst/>
              </a:prstGeom>
            </p:spPr>
          </p:pic>
          <p:sp>
            <p:nvSpPr>
              <p:cNvPr id="13" name="TextBox 12"/>
              <p:cNvSpPr txBox="1"/>
              <p:nvPr/>
            </p:nvSpPr>
            <p:spPr>
              <a:xfrm>
                <a:off x="5590214" y="6190053"/>
                <a:ext cx="2174506" cy="369332"/>
              </a:xfrm>
              <a:prstGeom prst="rect">
                <a:avLst/>
              </a:prstGeom>
              <a:noFill/>
            </p:spPr>
            <p:txBody>
              <a:bodyPr wrap="none" rtlCol="0">
                <a:spAutoFit/>
              </a:bodyPr>
              <a:lstStyle/>
              <a:p>
                <a:r>
                  <a:rPr lang="en-US" u="sng" dirty="0" err="1" smtClean="0"/>
                  <a:t>Katsu_entertainment</a:t>
                </a:r>
                <a:endParaRPr lang="en-US" u="sng" dirty="0"/>
              </a:p>
            </p:txBody>
          </p:sp>
          <p:sp>
            <p:nvSpPr>
              <p:cNvPr id="14" name="TextBox 13"/>
              <p:cNvSpPr txBox="1"/>
              <p:nvPr/>
            </p:nvSpPr>
            <p:spPr>
              <a:xfrm>
                <a:off x="3036802" y="6164654"/>
                <a:ext cx="2055884" cy="369332"/>
              </a:xfrm>
              <a:prstGeom prst="rect">
                <a:avLst/>
              </a:prstGeom>
              <a:noFill/>
            </p:spPr>
            <p:txBody>
              <a:bodyPr wrap="none" rtlCol="0">
                <a:spAutoFit/>
              </a:bodyPr>
              <a:lstStyle/>
              <a:p>
                <a:r>
                  <a:rPr lang="en-US" u="sng" dirty="0" err="1" smtClean="0"/>
                  <a:t>KatsuEntertainment</a:t>
                </a:r>
                <a:endParaRPr lang="en-US" u="sng" dirty="0"/>
              </a:p>
            </p:txBody>
          </p:sp>
          <p:sp>
            <p:nvSpPr>
              <p:cNvPr id="15" name="TextBox 14"/>
              <p:cNvSpPr txBox="1"/>
              <p:nvPr/>
            </p:nvSpPr>
            <p:spPr>
              <a:xfrm>
                <a:off x="502893" y="6147925"/>
                <a:ext cx="1550874" cy="369332"/>
              </a:xfrm>
              <a:prstGeom prst="rect">
                <a:avLst/>
              </a:prstGeom>
              <a:noFill/>
            </p:spPr>
            <p:txBody>
              <a:bodyPr wrap="none" rtlCol="0">
                <a:spAutoFit/>
              </a:bodyPr>
              <a:lstStyle/>
              <a:p>
                <a:r>
                  <a:rPr lang="en-US" u="sng" dirty="0" smtClean="0"/>
                  <a:t>@</a:t>
                </a:r>
                <a:r>
                  <a:rPr lang="en-US" u="sng" dirty="0" err="1" smtClean="0"/>
                  <a:t>KatsuGames</a:t>
                </a:r>
                <a:endParaRPr lang="en-US" u="sng" dirty="0"/>
              </a:p>
            </p:txBody>
          </p:sp>
          <p:sp>
            <p:nvSpPr>
              <p:cNvPr id="16" name="TextBox 15"/>
              <p:cNvSpPr txBox="1"/>
              <p:nvPr/>
            </p:nvSpPr>
            <p:spPr>
              <a:xfrm>
                <a:off x="502893" y="6487004"/>
                <a:ext cx="1915011" cy="369332"/>
              </a:xfrm>
              <a:prstGeom prst="rect">
                <a:avLst/>
              </a:prstGeom>
              <a:noFill/>
            </p:spPr>
            <p:txBody>
              <a:bodyPr wrap="none" rtlCol="0">
                <a:spAutoFit/>
              </a:bodyPr>
              <a:lstStyle/>
              <a:p>
                <a:r>
                  <a:rPr lang="en-US" u="sng" dirty="0" smtClean="0"/>
                  <a:t>@</a:t>
                </a:r>
                <a:r>
                  <a:rPr lang="en-US" u="sng" dirty="0" err="1" smtClean="0"/>
                  <a:t>StephaneImbert</a:t>
                </a:r>
                <a:endParaRPr lang="en-US" u="sng" dirty="0"/>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73" y="6487004"/>
                <a:ext cx="274320" cy="274320"/>
              </a:xfrm>
              <a:prstGeom prst="rect">
                <a:avLst/>
              </a:prstGeom>
            </p:spPr>
          </p:pic>
          <p:sp>
            <p:nvSpPr>
              <p:cNvPr id="18" name="TextBox 17"/>
              <p:cNvSpPr txBox="1"/>
              <p:nvPr/>
            </p:nvSpPr>
            <p:spPr>
              <a:xfrm>
                <a:off x="3045862" y="6497830"/>
                <a:ext cx="2286588" cy="369332"/>
              </a:xfrm>
              <a:prstGeom prst="rect">
                <a:avLst/>
              </a:prstGeom>
              <a:noFill/>
            </p:spPr>
            <p:txBody>
              <a:bodyPr wrap="none" rtlCol="0">
                <a:spAutoFit/>
              </a:bodyPr>
              <a:lstStyle/>
              <a:p>
                <a:r>
                  <a:rPr lang="en-US" u="sng" dirty="0" smtClean="0"/>
                  <a:t>www.katsugames.com</a:t>
                </a:r>
                <a:endParaRPr lang="en-US" u="sng" dirty="0"/>
              </a:p>
            </p:txBody>
          </p:sp>
        </p:grpSp>
        <p:pic>
          <p:nvPicPr>
            <p:cNvPr id="9" name="Picture 14" descr="Related image"/>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71542" y="6484823"/>
              <a:ext cx="274320" cy="27432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Image result for mister incredible job"/>
          <p:cNvPicPr>
            <a:picLocks noGrp="1" noChangeAspect="1" noChangeArrowheads="1"/>
          </p:cNvPicPr>
          <p:nvPr>
            <p:ph sz="half" idx="2"/>
          </p:nvPr>
        </p:nvPicPr>
        <p:blipFill>
          <a:blip r:embed="rId7">
            <a:extLst>
              <a:ext uri="{28A0092B-C50C-407E-A947-70E740481C1C}">
                <a14:useLocalDpi xmlns:a14="http://schemas.microsoft.com/office/drawing/2010/main"/>
              </a:ext>
            </a:extLst>
          </a:blip>
          <a:srcRect/>
          <a:stretch>
            <a:fillRect/>
          </a:stretch>
        </p:blipFill>
        <p:spPr bwMode="auto">
          <a:xfrm>
            <a:off x="6309429" y="1979407"/>
            <a:ext cx="5486399" cy="36575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5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SCREENBASE.CS #2 (FLOW)</a:t>
            </a:r>
            <a:endParaRPr lang="en-US" dirty="0"/>
          </a:p>
        </p:txBody>
      </p:sp>
      <p:sp>
        <p:nvSpPr>
          <p:cNvPr id="6" name="Content Placeholder 5"/>
          <p:cNvSpPr>
            <a:spLocks noGrp="1"/>
          </p:cNvSpPr>
          <p:nvPr>
            <p:ph idx="1"/>
          </p:nvPr>
        </p:nvSpPr>
        <p:spPr>
          <a:xfrm>
            <a:off x="838200" y="1688465"/>
            <a:ext cx="10515600" cy="4351338"/>
          </a:xfrm>
        </p:spPr>
        <p:txBody>
          <a:bodyPr>
            <a:noAutofit/>
          </a:bodyPr>
          <a:lstStyle/>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string </a:t>
            </a:r>
            <a:r>
              <a:rPr lang="en-US" sz="1200" b="1" dirty="0" smtClean="0">
                <a:latin typeface="Consolas" panose="020B0609020204030204" pitchFamily="49" charset="0"/>
                <a:cs typeface="Courier New" panose="02070309020205020404" pitchFamily="49" charset="0"/>
              </a:rPr>
              <a:t>_whereto = </a:t>
            </a:r>
            <a:r>
              <a:rPr lang="en-US" sz="1200" b="1" dirty="0" smtClean="0">
                <a:solidFill>
                  <a:schemeClr val="accent5"/>
                </a:solidFill>
                <a:latin typeface="Consolas" panose="020B0609020204030204" pitchFamily="49" charset="0"/>
                <a:cs typeface="Courier New" panose="02070309020205020404" pitchFamily="49" charset="0"/>
              </a:rPr>
              <a:t>null</a:t>
            </a:r>
            <a:r>
              <a:rPr lang="en-US" sz="1200" b="1" dirty="0" smtClean="0">
                <a:latin typeface="Consolas" panose="020B0609020204030204" pitchFamily="49" charset="0"/>
                <a:cs typeface="Courier New" panose="02070309020205020404" pitchFamily="49" charset="0"/>
              </a:rPr>
              <a:t>; </a:t>
            </a: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cache during transition, NOT a state, a key agreed upon by screen and controller</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string </a:t>
            </a:r>
            <a:r>
              <a:rPr lang="en-US" sz="1200" b="1" dirty="0" smtClean="0">
                <a:latin typeface="Consolas" panose="020B0609020204030204" pitchFamily="49" charset="0"/>
                <a:cs typeface="Courier New" panose="02070309020205020404" pitchFamily="49" charset="0"/>
              </a:rPr>
              <a:t>_forward </a:t>
            </a:r>
            <a:r>
              <a:rPr lang="en-US" sz="1200" b="1" dirty="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true</a:t>
            </a:r>
            <a:r>
              <a:rPr lang="en-US" sz="1200" b="1" dirty="0" smtClean="0">
                <a:latin typeface="Consolas" panose="020B0609020204030204" pitchFamily="49" charset="0"/>
                <a:cs typeface="Courier New" panose="02070309020205020404" pitchFamily="49" charset="0"/>
              </a:rPr>
              <a:t>; </a:t>
            </a:r>
            <a:r>
              <a:rPr lang="en-US" sz="1200" b="1" dirty="0">
                <a:solidFill>
                  <a:schemeClr val="accent6"/>
                </a:solidFill>
                <a:latin typeface="Consolas" panose="020B0609020204030204" pitchFamily="49" charset="0"/>
                <a:cs typeface="Courier New" panose="02070309020205020404" pitchFamily="49" charset="0"/>
              </a:rPr>
              <a:t>// cache during </a:t>
            </a:r>
            <a:r>
              <a:rPr lang="en-US" sz="1200" b="1" dirty="0" smtClean="0">
                <a:solidFill>
                  <a:schemeClr val="accent6"/>
                </a:solidFill>
                <a:latin typeface="Consolas" panose="020B0609020204030204" pitchFamily="49" charset="0"/>
                <a:cs typeface="Courier New" panose="02070309020205020404" pitchFamily="49" charset="0"/>
              </a:rPr>
              <a:t>transition</a:t>
            </a:r>
            <a:endParaRPr lang="en-US" sz="1200" b="1" dirty="0" smtClean="0">
              <a:latin typeface="Consolas" panose="020B0609020204030204" pitchFamily="49" charset="0"/>
              <a:cs typeface="Courier New" panose="02070309020205020404" pitchFamily="49" charset="0"/>
            </a:endParaRP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ActionGoBack</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move backward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_forward = </a:t>
            </a:r>
            <a:r>
              <a:rPr lang="en-US" sz="1200" b="1" dirty="0" smtClean="0">
                <a:solidFill>
                  <a:schemeClr val="accent5"/>
                </a:solidFill>
                <a:latin typeface="Consolas" panose="020B0609020204030204" pitchFamily="49" charset="0"/>
                <a:cs typeface="Courier New" panose="02070309020205020404" pitchFamily="49" charset="0"/>
              </a:rPr>
              <a:t>false</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TransitionOut</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solidFill>
                  <a:schemeClr val="accent1"/>
                </a:solidFill>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ActionDoSomethingCool</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 player presses the button to do something cool</a:t>
            </a:r>
          </a:p>
          <a:p>
            <a:pPr marL="0" indent="0">
              <a:spcBef>
                <a:spcPts val="0"/>
              </a:spcBef>
              <a:buNone/>
            </a:pP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forward = </a:t>
            </a:r>
            <a:r>
              <a:rPr lang="en-US" sz="1200" b="1" dirty="0" smtClean="0">
                <a:solidFill>
                  <a:schemeClr val="accent5"/>
                </a:solidFill>
                <a:latin typeface="Consolas" panose="020B0609020204030204" pitchFamily="49" charset="0"/>
                <a:cs typeface="Courier New" panose="02070309020205020404" pitchFamily="49" charset="0"/>
              </a:rPr>
              <a:t>true</a:t>
            </a:r>
            <a:r>
              <a:rPr lang="en-US" sz="1200" b="1" dirty="0" smtClean="0">
                <a:latin typeface="Consolas" panose="020B0609020204030204" pitchFamily="49" charset="0"/>
                <a:cs typeface="Courier New" panose="02070309020205020404" pitchFamily="49" charset="0"/>
              </a:rPr>
              <a:t>;</a:t>
            </a:r>
            <a:endParaRPr lang="en-US" sz="1200" b="1" dirty="0" smtClean="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    _whereto = </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somethingCool</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TransitionOut</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a:t>
            </a:r>
            <a:r>
              <a:rPr lang="en-US" sz="1200" b="1" dirty="0">
                <a:solidFill>
                  <a:schemeClr val="accent1"/>
                </a:solidFill>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ActionDoSomethingAwesome</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 player presses the button to do something </a:t>
            </a:r>
            <a:r>
              <a:rPr lang="en-US" sz="1200" b="1" dirty="0" smtClean="0">
                <a:solidFill>
                  <a:schemeClr val="accent6"/>
                </a:solidFill>
                <a:latin typeface="Consolas" panose="020B0609020204030204" pitchFamily="49" charset="0"/>
                <a:cs typeface="Courier New" panose="02070309020205020404" pitchFamily="49" charset="0"/>
              </a:rPr>
              <a:t>awesome</a:t>
            </a:r>
          </a:p>
          <a:p>
            <a:pPr marL="0" indent="0">
              <a:spcBef>
                <a:spcPts val="0"/>
              </a:spcBef>
              <a:buNone/>
            </a:pP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forward = </a:t>
            </a:r>
            <a:r>
              <a:rPr lang="en-US" sz="1200" b="1" dirty="0">
                <a:solidFill>
                  <a:schemeClr val="accent5"/>
                </a:solidFill>
                <a:latin typeface="Consolas" panose="020B0609020204030204" pitchFamily="49" charset="0"/>
                <a:cs typeface="Courier New" panose="02070309020205020404" pitchFamily="49" charset="0"/>
              </a:rPr>
              <a:t>true</a:t>
            </a:r>
            <a:r>
              <a:rPr lang="en-US" sz="1200" b="1" dirty="0">
                <a:latin typeface="Consolas" panose="020B0609020204030204" pitchFamily="49" charset="0"/>
                <a:cs typeface="Courier New" panose="02070309020205020404" pitchFamily="49" charset="0"/>
              </a:rPr>
              <a:t>;</a:t>
            </a:r>
            <a:endParaRPr lang="en-US" sz="1200" b="1" dirty="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_whereto = </a:t>
            </a:r>
            <a:r>
              <a:rPr lang="en-US" sz="1200" b="1" dirty="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somethingAwesome</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err="1">
                <a:latin typeface="Consolas" panose="020B0609020204030204" pitchFamily="49" charset="0"/>
                <a:cs typeface="Courier New" panose="02070309020205020404" pitchFamily="49" charset="0"/>
              </a:rPr>
              <a:t>TransitionOut</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a:t>
            </a:r>
            <a:r>
              <a:rPr lang="en-US" sz="1200" b="1" dirty="0">
                <a:solidFill>
                  <a:schemeClr val="accent1"/>
                </a:solidFill>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ActionDoSomethingTerrific</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 player presses the button to do something </a:t>
            </a:r>
            <a:r>
              <a:rPr lang="en-US" sz="1200" b="1" dirty="0" smtClean="0">
                <a:solidFill>
                  <a:schemeClr val="accent6"/>
                </a:solidFill>
                <a:latin typeface="Consolas" panose="020B0609020204030204" pitchFamily="49" charset="0"/>
                <a:cs typeface="Courier New" panose="02070309020205020404" pitchFamily="49" charset="0"/>
              </a:rPr>
              <a:t>terrific</a:t>
            </a:r>
          </a:p>
          <a:p>
            <a:pPr marL="0" indent="0">
              <a:spcBef>
                <a:spcPts val="0"/>
              </a:spcBef>
              <a:buNone/>
            </a:pP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_</a:t>
            </a:r>
            <a:r>
              <a:rPr lang="en-US" sz="1200" b="1" dirty="0">
                <a:latin typeface="Consolas" panose="020B0609020204030204" pitchFamily="49" charset="0"/>
                <a:cs typeface="Courier New" panose="02070309020205020404" pitchFamily="49" charset="0"/>
              </a:rPr>
              <a:t>forward = </a:t>
            </a:r>
            <a:r>
              <a:rPr lang="en-US" sz="1200" b="1" dirty="0">
                <a:solidFill>
                  <a:schemeClr val="accent5"/>
                </a:solidFill>
                <a:latin typeface="Consolas" panose="020B0609020204030204" pitchFamily="49" charset="0"/>
                <a:cs typeface="Courier New" panose="02070309020205020404" pitchFamily="49" charset="0"/>
              </a:rPr>
              <a:t>true</a:t>
            </a:r>
            <a:r>
              <a:rPr lang="en-US" sz="1200" b="1" dirty="0">
                <a:latin typeface="Consolas" panose="020B0609020204030204" pitchFamily="49" charset="0"/>
                <a:cs typeface="Courier New" panose="02070309020205020404" pitchFamily="49" charset="0"/>
              </a:rPr>
              <a:t>;</a:t>
            </a:r>
            <a:endParaRPr lang="en-US" sz="1200" b="1" dirty="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_whereto = </a:t>
            </a:r>
            <a:r>
              <a:rPr lang="en-US" sz="1200" b="1" dirty="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somethingTerrific</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err="1">
                <a:latin typeface="Consolas" panose="020B0609020204030204" pitchFamily="49" charset="0"/>
                <a:cs typeface="Courier New" panose="02070309020205020404" pitchFamily="49" charset="0"/>
              </a:rPr>
              <a:t>TransitionOut</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a:t>
            </a:r>
          </a:p>
        </p:txBody>
      </p:sp>
      <p:sp>
        <p:nvSpPr>
          <p:cNvPr id="2" name="Rectangle 1"/>
          <p:cNvSpPr/>
          <p:nvPr/>
        </p:nvSpPr>
        <p:spPr>
          <a:xfrm>
            <a:off x="6976872" y="2432304"/>
            <a:ext cx="4297680" cy="3136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Rectangle 2"/>
          <p:cNvSpPr/>
          <p:nvPr/>
        </p:nvSpPr>
        <p:spPr>
          <a:xfrm>
            <a:off x="7159752" y="2589466"/>
            <a:ext cx="1014984"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8" name="Rectangle 7"/>
          <p:cNvSpPr/>
          <p:nvPr/>
        </p:nvSpPr>
        <p:spPr>
          <a:xfrm>
            <a:off x="7831836" y="3298317"/>
            <a:ext cx="2587752" cy="4754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SOMETHING COOL</a:t>
            </a:r>
            <a:endParaRPr lang="en-US" dirty="0"/>
          </a:p>
        </p:txBody>
      </p:sp>
      <p:sp>
        <p:nvSpPr>
          <p:cNvPr id="9" name="Rectangle 8"/>
          <p:cNvSpPr/>
          <p:nvPr/>
        </p:nvSpPr>
        <p:spPr>
          <a:xfrm>
            <a:off x="7831836" y="3901948"/>
            <a:ext cx="2587752" cy="4754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SOMETHING AWESOME</a:t>
            </a:r>
            <a:endParaRPr lang="en-US" dirty="0"/>
          </a:p>
        </p:txBody>
      </p:sp>
      <p:sp>
        <p:nvSpPr>
          <p:cNvPr id="10" name="Rectangle 9"/>
          <p:cNvSpPr/>
          <p:nvPr/>
        </p:nvSpPr>
        <p:spPr>
          <a:xfrm>
            <a:off x="7831836" y="4515421"/>
            <a:ext cx="2587752" cy="4754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SOMETHING TERRIFIC</a:t>
            </a:r>
            <a:endParaRPr lang="en-US" dirty="0"/>
          </a:p>
        </p:txBody>
      </p:sp>
    </p:spTree>
    <p:extLst>
      <p:ext uri="{BB962C8B-B14F-4D97-AF65-F5344CB8AC3E}">
        <p14:creationId xmlns:p14="http://schemas.microsoft.com/office/powerpoint/2010/main" val="507466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UIController.cs</a:t>
            </a:r>
            <a:r>
              <a:rPr lang="en-US" dirty="0" smtClean="0"/>
              <a:t> #1 (FLOW)</a:t>
            </a:r>
            <a:endParaRPr lang="en-US" dirty="0"/>
          </a:p>
        </p:txBody>
      </p:sp>
      <p:sp>
        <p:nvSpPr>
          <p:cNvPr id="6" name="Content Placeholder 5"/>
          <p:cNvSpPr>
            <a:spLocks noGrp="1"/>
          </p:cNvSpPr>
          <p:nvPr>
            <p:ph idx="1"/>
          </p:nvPr>
        </p:nvSpPr>
        <p:spPr/>
        <p:txBody>
          <a:bodyPr>
            <a:noAutofit/>
          </a:bodyPr>
          <a:lstStyle/>
          <a:p>
            <a:pPr marL="0" indent="0">
              <a:spcBef>
                <a:spcPts val="0"/>
              </a:spcBef>
              <a:buNone/>
            </a:pPr>
            <a:r>
              <a:rPr lang="en-US" sz="1200" b="1" dirty="0" err="1" smtClean="0">
                <a:solidFill>
                  <a:schemeClr val="accent5"/>
                </a:solidFill>
                <a:latin typeface="Consolas" panose="020B0609020204030204" pitchFamily="49" charset="0"/>
                <a:cs typeface="Courier New" panose="02070309020205020404" pitchFamily="49" charset="0"/>
              </a:rPr>
              <a:t>enum</a:t>
            </a:r>
            <a:r>
              <a:rPr lang="en-US" sz="1200" b="1" dirty="0" smtClean="0">
                <a:solidFill>
                  <a:schemeClr val="accent5"/>
                </a:solidFill>
                <a:latin typeface="Consolas" panose="020B0609020204030204" pitchFamily="49" charset="0"/>
                <a:cs typeface="Courier New" panose="02070309020205020404" pitchFamily="49" charset="0"/>
              </a:rPr>
              <a:t> </a:t>
            </a:r>
            <a:r>
              <a:rPr lang="en-US" sz="1200" b="1" dirty="0">
                <a:solidFill>
                  <a:schemeClr val="accent1"/>
                </a:solidFill>
                <a:latin typeface="Consolas" panose="020B0609020204030204" pitchFamily="49" charset="0"/>
                <a:cs typeface="Courier New" panose="02070309020205020404" pitchFamily="49" charset="0"/>
              </a:rPr>
              <a:t>State</a:t>
            </a:r>
            <a:r>
              <a:rPr lang="en-US" sz="1200" b="1" dirty="0" smtClean="0">
                <a:latin typeface="Consolas" panose="020B0609020204030204" pitchFamily="49" charset="0"/>
                <a:cs typeface="Courier New" panose="02070309020205020404" pitchFamily="49" charset="0"/>
              </a:rPr>
              <a:t> { A, B, C, D } </a:t>
            </a:r>
            <a:r>
              <a:rPr lang="en-US" sz="1200" b="1" dirty="0">
                <a:solidFill>
                  <a:schemeClr val="accent6"/>
                </a:solidFill>
                <a:latin typeface="Consolas" panose="020B0609020204030204" pitchFamily="49" charset="0"/>
                <a:cs typeface="Courier New" panose="02070309020205020404" pitchFamily="49" charset="0"/>
              </a:rPr>
              <a:t>// all states go here</a:t>
            </a: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MoveForward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5"/>
                </a:solidFill>
                <a:latin typeface="Consolas" panose="020B0609020204030204" pitchFamily="49" charset="0"/>
                <a:cs typeface="Courier New" panose="02070309020205020404" pitchFamily="49" charset="0"/>
              </a:rPr>
              <a:t>string </a:t>
            </a:r>
            <a:r>
              <a:rPr lang="en-US" sz="1200" b="1" dirty="0" smtClean="0">
                <a:latin typeface="Consolas" panose="020B0609020204030204" pitchFamily="49" charset="0"/>
                <a:cs typeface="Courier New" panose="02070309020205020404" pitchFamily="49" charset="0"/>
              </a:rPr>
              <a:t>whereto)</a:t>
            </a:r>
            <a:r>
              <a:rPr lang="en-US" sz="1200" b="1" dirty="0" smtClean="0">
                <a:solidFill>
                  <a:schemeClr val="accent6"/>
                </a:solidFill>
                <a:latin typeface="Consolas" panose="020B0609020204030204" pitchFamily="49" charset="0"/>
                <a:cs typeface="Courier New" panose="02070309020205020404" pitchFamily="49" charset="0"/>
              </a:rPr>
              <a:t> // move forward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switch</a:t>
            </a:r>
            <a:r>
              <a:rPr lang="en-US" sz="1200" b="1" dirty="0" smtClean="0">
                <a:latin typeface="Consolas" panose="020B0609020204030204" pitchFamily="49" charset="0"/>
                <a:cs typeface="Courier New" panose="02070309020205020404" pitchFamily="49" charset="0"/>
              </a:rPr>
              <a:t> (_state)</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.A</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(whereto == </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GoToB</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 _state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.B</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else if </a:t>
            </a:r>
            <a:r>
              <a:rPr lang="en-US" sz="1200" b="1" dirty="0" smtClean="0">
                <a:latin typeface="Consolas" panose="020B0609020204030204" pitchFamily="49" charset="0"/>
                <a:cs typeface="Courier New" panose="02070309020205020404" pitchFamily="49" charset="0"/>
              </a:rPr>
              <a:t>(whereto == </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GoToC</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 _state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else</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Debug.LogError</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2"/>
                </a:solidFill>
                <a:latin typeface="Consolas" panose="020B0609020204030204" pitchFamily="49" charset="0"/>
                <a:cs typeface="Courier New" panose="02070309020205020404" pitchFamily="49" charset="0"/>
              </a:rPr>
              <a:t>“I’m lost moving forward in “</a:t>
            </a:r>
            <a:r>
              <a:rPr lang="en-US" sz="1200" b="1" dirty="0" smtClean="0">
                <a:latin typeface="Consolas" panose="020B0609020204030204" pitchFamily="49" charset="0"/>
                <a:cs typeface="Courier New" panose="02070309020205020404" pitchFamily="49" charset="0"/>
              </a:rPr>
              <a:t> + _state + </a:t>
            </a:r>
            <a:r>
              <a:rPr lang="en-US" sz="1200" b="1" dirty="0" smtClean="0">
                <a:solidFill>
                  <a:schemeClr val="accent2"/>
                </a:solidFill>
                <a:latin typeface="Consolas" panose="020B0609020204030204" pitchFamily="49" charset="0"/>
                <a:cs typeface="Courier New" panose="02070309020205020404" pitchFamily="49" charset="0"/>
              </a:rPr>
              <a:t>“ going to “</a:t>
            </a:r>
            <a:r>
              <a:rPr lang="en-US" sz="1200" b="1" dirty="0" smtClean="0">
                <a:latin typeface="Consolas" panose="020B0609020204030204" pitchFamily="49" charset="0"/>
                <a:cs typeface="Courier New" panose="02070309020205020404" pitchFamily="49" charset="0"/>
              </a:rPr>
              <a:t> + whereto);</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.D</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1"/>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default</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Debug.LogError</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2"/>
                </a:solidFill>
                <a:latin typeface="Consolas" panose="020B0609020204030204" pitchFamily="49" charset="0"/>
                <a:cs typeface="Courier New" panose="02070309020205020404" pitchFamily="49" charset="0"/>
              </a:rPr>
              <a:t>“I’m lost moving forward in “</a:t>
            </a:r>
            <a:r>
              <a:rPr lang="en-US" sz="1200" b="1" dirty="0" smtClean="0">
                <a:latin typeface="Consolas" panose="020B0609020204030204" pitchFamily="49" charset="0"/>
                <a:cs typeface="Courier New" panose="02070309020205020404" pitchFamily="49" charset="0"/>
              </a:rPr>
              <a:t> + _state);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a:t>
            </a:r>
            <a:r>
              <a:rPr lang="en-US" sz="1200" b="1" dirty="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MoveBackward</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move </a:t>
            </a:r>
            <a:r>
              <a:rPr lang="en-US" sz="1200" b="1" dirty="0" smtClean="0">
                <a:solidFill>
                  <a:schemeClr val="accent6"/>
                </a:solidFill>
                <a:latin typeface="Consolas" panose="020B0609020204030204" pitchFamily="49" charset="0"/>
                <a:cs typeface="Courier New" panose="02070309020205020404" pitchFamily="49" charset="0"/>
              </a:rPr>
              <a:t>backward </a:t>
            </a:r>
            <a:r>
              <a:rPr lang="en-US" sz="1200" b="1" dirty="0">
                <a:solidFill>
                  <a:schemeClr val="accent6"/>
                </a:solidFill>
                <a:latin typeface="Consolas" panose="020B0609020204030204" pitchFamily="49" charset="0"/>
                <a:cs typeface="Courier New" panose="02070309020205020404" pitchFamily="49" charset="0"/>
              </a:rPr>
              <a:t>in the flow</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switch</a:t>
            </a:r>
            <a:r>
              <a:rPr lang="en-US" sz="1200" b="1" dirty="0">
                <a:latin typeface="Consolas" panose="020B0609020204030204" pitchFamily="49" charset="0"/>
                <a:cs typeface="Courier New" panose="02070309020205020404" pitchFamily="49" charset="0"/>
              </a:rPr>
              <a:t> (_state)</a:t>
            </a: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.B</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.A</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a:t>
            </a:r>
            <a:r>
              <a:rPr lang="en-US" sz="1200" b="1" dirty="0" smtClean="0">
                <a:latin typeface="Consolas" panose="020B0609020204030204" pitchFamily="49" charset="0"/>
                <a:cs typeface="Courier New" panose="02070309020205020404" pitchFamily="49" charset="0"/>
              </a:rPr>
              <a:t>: _state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.A</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.D</a:t>
            </a:r>
            <a:r>
              <a:rPr lang="en-US" sz="1200" b="1" dirty="0" smtClean="0">
                <a:latin typeface="Consolas" panose="020B0609020204030204" pitchFamily="49" charset="0"/>
                <a:cs typeface="Courier New" panose="02070309020205020404" pitchFamily="49" charset="0"/>
              </a:rPr>
              <a:t>: </a:t>
            </a:r>
            <a:r>
              <a:rPr lang="en-US" sz="1200" b="1" dirty="0">
                <a:latin typeface="Consolas" panose="020B0609020204030204" pitchFamily="49" charset="0"/>
                <a:cs typeface="Courier New" panose="02070309020205020404" pitchFamily="49" charset="0"/>
              </a:rPr>
              <a:t>_state = </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a:t>
            </a:r>
            <a:r>
              <a:rPr lang="en-US" sz="1200" b="1" dirty="0" smtClean="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break</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default</a:t>
            </a:r>
            <a:r>
              <a:rPr lang="en-US" sz="1200" b="1" dirty="0">
                <a:latin typeface="Consolas" panose="020B0609020204030204" pitchFamily="49" charset="0"/>
                <a:cs typeface="Courier New" panose="02070309020205020404" pitchFamily="49" charset="0"/>
              </a:rPr>
              <a:t>: </a:t>
            </a:r>
            <a:r>
              <a:rPr lang="en-US" sz="1200" b="1" dirty="0" err="1">
                <a:latin typeface="Consolas" panose="020B0609020204030204" pitchFamily="49" charset="0"/>
                <a:cs typeface="Courier New" panose="02070309020205020404" pitchFamily="49" charset="0"/>
              </a:rPr>
              <a:t>Debug.LogError</a:t>
            </a:r>
            <a:r>
              <a:rPr lang="en-US" sz="1200" b="1" dirty="0">
                <a:latin typeface="Consolas" panose="020B0609020204030204" pitchFamily="49" charset="0"/>
                <a:cs typeface="Courier New" panose="02070309020205020404" pitchFamily="49" charset="0"/>
              </a:rPr>
              <a:t>(</a:t>
            </a:r>
            <a:r>
              <a:rPr lang="en-US" sz="1200" b="1" dirty="0">
                <a:solidFill>
                  <a:schemeClr val="accent2"/>
                </a:solidFill>
                <a:latin typeface="Consolas" panose="020B0609020204030204" pitchFamily="49" charset="0"/>
                <a:cs typeface="Courier New" panose="02070309020205020404" pitchFamily="49" charset="0"/>
              </a:rPr>
              <a:t>“I’m </a:t>
            </a:r>
            <a:r>
              <a:rPr lang="en-US" sz="1200" b="1" dirty="0" smtClean="0">
                <a:solidFill>
                  <a:schemeClr val="accent2"/>
                </a:solidFill>
                <a:latin typeface="Consolas" panose="020B0609020204030204" pitchFamily="49" charset="0"/>
                <a:cs typeface="Courier New" panose="02070309020205020404" pitchFamily="49" charset="0"/>
              </a:rPr>
              <a:t>lost moving backward </a:t>
            </a:r>
            <a:r>
              <a:rPr lang="en-US" sz="1200" b="1" dirty="0">
                <a:solidFill>
                  <a:schemeClr val="accent2"/>
                </a:solidFill>
                <a:latin typeface="Consolas" panose="020B0609020204030204" pitchFamily="49" charset="0"/>
                <a:cs typeface="Courier New" panose="02070309020205020404" pitchFamily="49" charset="0"/>
              </a:rPr>
              <a:t>in “</a:t>
            </a:r>
            <a:r>
              <a:rPr lang="en-US" sz="1200" b="1" dirty="0">
                <a:latin typeface="Consolas" panose="020B0609020204030204" pitchFamily="49" charset="0"/>
                <a:cs typeface="Courier New" panose="02070309020205020404" pitchFamily="49" charset="0"/>
              </a:rPr>
              <a:t> + _state); </a:t>
            </a:r>
            <a:r>
              <a:rPr lang="en-US" sz="1200" b="1" dirty="0">
                <a:solidFill>
                  <a:schemeClr val="accent5"/>
                </a:solidFill>
                <a:latin typeface="Consolas" panose="020B0609020204030204" pitchFamily="49" charset="0"/>
                <a:cs typeface="Courier New" panose="02070309020205020404" pitchFamily="49" charset="0"/>
              </a:rPr>
              <a:t>break</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endParaRPr lang="en-US" sz="1200" b="1" dirty="0">
              <a:latin typeface="Consolas" panose="020B0609020204030204" pitchFamily="49" charset="0"/>
              <a:cs typeface="Courier New" panose="02070309020205020404" pitchFamily="49" charset="0"/>
            </a:endParaRP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p:txBody>
      </p:sp>
      <p:sp>
        <p:nvSpPr>
          <p:cNvPr id="8" name="Oval 7"/>
          <p:cNvSpPr/>
          <p:nvPr/>
        </p:nvSpPr>
        <p:spPr>
          <a:xfrm>
            <a:off x="8389620" y="4640580"/>
            <a:ext cx="891540" cy="8915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9" name="Oval 8"/>
          <p:cNvSpPr/>
          <p:nvPr/>
        </p:nvSpPr>
        <p:spPr>
          <a:xfrm>
            <a:off x="9559290" y="3995737"/>
            <a:ext cx="891540" cy="8915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a:t>
            </a:r>
            <a:endParaRPr lang="en-US" dirty="0"/>
          </a:p>
        </p:txBody>
      </p:sp>
      <p:sp>
        <p:nvSpPr>
          <p:cNvPr id="10" name="Oval 9"/>
          <p:cNvSpPr/>
          <p:nvPr/>
        </p:nvSpPr>
        <p:spPr>
          <a:xfrm>
            <a:off x="9559290" y="5086350"/>
            <a:ext cx="891540" cy="8915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sp>
        <p:nvSpPr>
          <p:cNvPr id="11" name="Oval 10"/>
          <p:cNvSpPr/>
          <p:nvPr/>
        </p:nvSpPr>
        <p:spPr>
          <a:xfrm>
            <a:off x="10930890" y="5086350"/>
            <a:ext cx="891540" cy="8915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
            </a:r>
            <a:endParaRPr lang="en-US" dirty="0"/>
          </a:p>
        </p:txBody>
      </p:sp>
      <p:cxnSp>
        <p:nvCxnSpPr>
          <p:cNvPr id="13" name="Straight Arrow Connector 12"/>
          <p:cNvCxnSpPr>
            <a:stCxn id="8" idx="7"/>
            <a:endCxn id="9" idx="2"/>
          </p:cNvCxnSpPr>
          <p:nvPr/>
        </p:nvCxnSpPr>
        <p:spPr>
          <a:xfrm flipV="1">
            <a:off x="9150597" y="4441507"/>
            <a:ext cx="408693" cy="329636"/>
          </a:xfrm>
          <a:prstGeom prst="straightConnector1">
            <a:avLst/>
          </a:prstGeom>
          <a:ln w="50800" cmpd="sng">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5"/>
            <a:endCxn id="10" idx="2"/>
          </p:cNvCxnSpPr>
          <p:nvPr/>
        </p:nvCxnSpPr>
        <p:spPr>
          <a:xfrm>
            <a:off x="9150597" y="5401557"/>
            <a:ext cx="408693" cy="130563"/>
          </a:xfrm>
          <a:prstGeom prst="straightConnector1">
            <a:avLst/>
          </a:prstGeom>
          <a:ln w="50800" cmpd="sng">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10450830" y="5532120"/>
            <a:ext cx="480060" cy="0"/>
          </a:xfrm>
          <a:prstGeom prst="straightConnector1">
            <a:avLst/>
          </a:prstGeom>
          <a:ln w="50800" cmpd="sng">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80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UIController.cs</a:t>
            </a:r>
            <a:r>
              <a:rPr lang="en-US" dirty="0" smtClean="0"/>
              <a:t> #2 (STATES)</a:t>
            </a:r>
            <a:endParaRPr lang="en-US" dirty="0"/>
          </a:p>
        </p:txBody>
      </p:sp>
      <p:sp>
        <p:nvSpPr>
          <p:cNvPr id="6" name="Content Placeholder 5"/>
          <p:cNvSpPr>
            <a:spLocks noGrp="1"/>
          </p:cNvSpPr>
          <p:nvPr>
            <p:ph idx="1"/>
          </p:nvPr>
        </p:nvSpPr>
        <p:spPr/>
        <p:txBody>
          <a:bodyPr>
            <a:noAutofit/>
          </a:bodyPr>
          <a:lstStyle/>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AAA_Start</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do whatever you want to </a:t>
            </a:r>
            <a:r>
              <a:rPr lang="en-US" sz="1200" b="1" dirty="0" smtClean="0">
                <a:solidFill>
                  <a:schemeClr val="accent6"/>
                </a:solidFill>
                <a:latin typeface="Consolas" panose="020B0609020204030204" pitchFamily="49" charset="0"/>
                <a:cs typeface="Courier New" panose="02070309020205020404" pitchFamily="49" charset="0"/>
              </a:rPr>
              <a:t>start/enter </a:t>
            </a:r>
            <a:r>
              <a:rPr lang="en-US" sz="1200" b="1" dirty="0">
                <a:solidFill>
                  <a:schemeClr val="accent6"/>
                </a:solidFill>
                <a:latin typeface="Consolas" panose="020B0609020204030204" pitchFamily="49" charset="0"/>
                <a:cs typeface="Courier New" panose="02070309020205020404" pitchFamily="49" charset="0"/>
              </a:rPr>
              <a:t>the state</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_screen = </a:t>
            </a:r>
            <a:r>
              <a:rPr lang="en-US" sz="1200" b="1" dirty="0" err="1" smtClean="0">
                <a:latin typeface="Consolas" panose="020B0609020204030204" pitchFamily="49" charset="0"/>
                <a:cs typeface="Courier New" panose="02070309020205020404" pitchFamily="49" charset="0"/>
              </a:rPr>
              <a:t>LoadScreen</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err="1" smtClean="0">
                <a:solidFill>
                  <a:schemeClr val="accent2"/>
                </a:solidFill>
                <a:latin typeface="Consolas" panose="020B0609020204030204" pitchFamily="49" charset="0"/>
                <a:cs typeface="Courier New" panose="02070309020205020404" pitchFamily="49" charset="0"/>
              </a:rPr>
              <a:t>MainMenu</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AAA_Update</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do whatever you want to </a:t>
            </a:r>
            <a:r>
              <a:rPr lang="en-US" sz="1200" b="1" dirty="0" smtClean="0">
                <a:solidFill>
                  <a:schemeClr val="accent6"/>
                </a:solidFill>
                <a:latin typeface="Consolas" panose="020B0609020204030204" pitchFamily="49" charset="0"/>
                <a:cs typeface="Courier New" panose="02070309020205020404" pitchFamily="49" charset="0"/>
              </a:rPr>
              <a:t>update the state (every tick)</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_</a:t>
            </a:r>
            <a:r>
              <a:rPr lang="en-US" sz="1200" b="1" dirty="0" err="1" smtClean="0">
                <a:latin typeface="Consolas" panose="020B0609020204030204" pitchFamily="49" charset="0"/>
                <a:cs typeface="Courier New" panose="02070309020205020404" pitchFamily="49" charset="0"/>
              </a:rPr>
              <a:t>screen.UpdateAnimation</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AAA_End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a:t>
            </a:r>
            <a:r>
              <a:rPr lang="en-US" sz="1200" b="1" dirty="0">
                <a:solidFill>
                  <a:schemeClr val="accent6"/>
                </a:solidFill>
                <a:latin typeface="Consolas" panose="020B0609020204030204" pitchFamily="49" charset="0"/>
                <a:cs typeface="Courier New" panose="02070309020205020404" pitchFamily="49" charset="0"/>
              </a:rPr>
              <a:t>// do whatever you want to </a:t>
            </a:r>
            <a:r>
              <a:rPr lang="en-US" sz="1200" b="1" dirty="0" smtClean="0">
                <a:solidFill>
                  <a:schemeClr val="accent6"/>
                </a:solidFill>
                <a:latin typeface="Consolas" panose="020B0609020204030204" pitchFamily="49" charset="0"/>
                <a:cs typeface="Courier New" panose="02070309020205020404" pitchFamily="49" charset="0"/>
              </a:rPr>
              <a:t>end/exit </a:t>
            </a:r>
            <a:r>
              <a:rPr lang="en-US" sz="1200" b="1" dirty="0">
                <a:solidFill>
                  <a:schemeClr val="accent6"/>
                </a:solidFill>
                <a:latin typeface="Consolas" panose="020B0609020204030204" pitchFamily="49" charset="0"/>
                <a:cs typeface="Courier New" panose="02070309020205020404" pitchFamily="49" charset="0"/>
              </a:rPr>
              <a:t>the state</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_screen = </a:t>
            </a:r>
            <a:r>
              <a:rPr lang="en-US" sz="1200" b="1" dirty="0" smtClean="0">
                <a:solidFill>
                  <a:schemeClr val="accent1"/>
                </a:solidFill>
                <a:latin typeface="Consolas" panose="020B0609020204030204" pitchFamily="49" charset="0"/>
                <a:cs typeface="Courier New" panose="02070309020205020404" pitchFamily="49" charset="0"/>
              </a:rPr>
              <a:t>null</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(unload)</a:t>
            </a:r>
            <a:endParaRPr lang="en-US" sz="1200" b="1" dirty="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BBB_Start</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example of automatic transition</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StartMovie</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2"/>
                </a:solidFill>
                <a:latin typeface="Consolas" panose="020B0609020204030204" pitchFamily="49" charset="0"/>
                <a:cs typeface="Courier New" panose="02070309020205020404" pitchFamily="49" charset="0"/>
              </a:rPr>
              <a:t>“Bee Movie”</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BBB_Update</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1"/>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MovieIsDone</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MoveForward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1"/>
                </a:solidFill>
                <a:latin typeface="Consolas" panose="020B0609020204030204" pitchFamily="49" charset="0"/>
                <a:cs typeface="Courier New" panose="02070309020205020404" pitchFamily="49" charset="0"/>
              </a:rPr>
              <a:t>null</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null because there’s only one way to go</a:t>
            </a:r>
            <a:endParaRPr lang="en-US" sz="1200" b="1" dirty="0">
              <a:solidFill>
                <a:schemeClr val="accent6"/>
              </a:solidFill>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BBB_End</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p:txBody>
      </p:sp>
    </p:spTree>
    <p:extLst>
      <p:ext uri="{BB962C8B-B14F-4D97-AF65-F5344CB8AC3E}">
        <p14:creationId xmlns:p14="http://schemas.microsoft.com/office/powerpoint/2010/main" val="1130162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start easy</a:t>
            </a:r>
            <a:endParaRPr lang="en-US" dirty="0"/>
          </a:p>
        </p:txBody>
      </p:sp>
      <p:sp>
        <p:nvSpPr>
          <p:cNvPr id="5" name="Rectangle 4"/>
          <p:cNvSpPr/>
          <p:nvPr/>
        </p:nvSpPr>
        <p:spPr>
          <a:xfrm>
            <a:off x="2224374" y="3816249"/>
            <a:ext cx="1583892" cy="55209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COIN TOSS</a:t>
            </a:r>
            <a:endParaRPr lang="en-US" dirty="0"/>
          </a:p>
        </p:txBody>
      </p:sp>
      <p:sp>
        <p:nvSpPr>
          <p:cNvPr id="7" name="Rectangle 6"/>
          <p:cNvSpPr/>
          <p:nvPr/>
        </p:nvSpPr>
        <p:spPr>
          <a:xfrm>
            <a:off x="2224375" y="2648831"/>
            <a:ext cx="1583893" cy="5767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HEAD or TAILS</a:t>
            </a:r>
            <a:endParaRPr lang="en-US" dirty="0"/>
          </a:p>
        </p:txBody>
      </p:sp>
      <p:sp>
        <p:nvSpPr>
          <p:cNvPr id="8" name="Rectangle 7"/>
          <p:cNvSpPr/>
          <p:nvPr/>
        </p:nvSpPr>
        <p:spPr>
          <a:xfrm>
            <a:off x="2224375" y="4959046"/>
            <a:ext cx="1583892"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RESULT</a:t>
            </a:r>
            <a:endParaRPr lang="en-US" dirty="0"/>
          </a:p>
        </p:txBody>
      </p:sp>
      <p:cxnSp>
        <p:nvCxnSpPr>
          <p:cNvPr id="3" name="Elbow Connector 2"/>
          <p:cNvCxnSpPr>
            <a:stCxn id="7" idx="2"/>
            <a:endCxn id="5" idx="0"/>
          </p:cNvCxnSpPr>
          <p:nvPr/>
        </p:nvCxnSpPr>
        <p:spPr>
          <a:xfrm rot="5400000">
            <a:off x="2720969" y="3520895"/>
            <a:ext cx="590705" cy="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8" idx="0"/>
          </p:cNvCxnSpPr>
          <p:nvPr/>
        </p:nvCxnSpPr>
        <p:spPr>
          <a:xfrm rot="16200000" flipH="1">
            <a:off x="2720967" y="4663692"/>
            <a:ext cx="590706"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2"/>
            <a:endCxn id="7" idx="0"/>
          </p:cNvCxnSpPr>
          <p:nvPr/>
        </p:nvCxnSpPr>
        <p:spPr>
          <a:xfrm rot="5400000" flipH="1" flipV="1">
            <a:off x="1585168" y="4079983"/>
            <a:ext cx="2862306" cy="1"/>
          </a:xfrm>
          <a:prstGeom prst="bentConnector5">
            <a:avLst>
              <a:gd name="adj1" fmla="val -7987"/>
              <a:gd name="adj2" fmla="val 102054700000"/>
              <a:gd name="adj3" fmla="val 107987"/>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2" descr="Image result for coin tos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218356" y="1916625"/>
            <a:ext cx="27921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04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Linear flow</a:t>
            </a:r>
            <a:endParaRPr lang="en-US" dirty="0"/>
          </a:p>
        </p:txBody>
      </p:sp>
      <p:sp>
        <p:nvSpPr>
          <p:cNvPr id="6" name="Content Placeholder 5"/>
          <p:cNvSpPr>
            <a:spLocks noGrp="1"/>
          </p:cNvSpPr>
          <p:nvPr>
            <p:ph idx="1"/>
          </p:nvPr>
        </p:nvSpPr>
        <p:spPr/>
        <p:txBody>
          <a:bodyPr>
            <a:noAutofit/>
          </a:bodyPr>
          <a:lstStyle/>
          <a:p>
            <a:pPr marL="0" indent="0">
              <a:spcBef>
                <a:spcPts val="0"/>
              </a:spcBef>
              <a:buNone/>
            </a:pPr>
            <a:r>
              <a:rPr lang="en-US" sz="2000" b="1" dirty="0" err="1" smtClean="0">
                <a:solidFill>
                  <a:schemeClr val="accent5"/>
                </a:solidFill>
                <a:latin typeface="Consolas" panose="020B0609020204030204" pitchFamily="49" charset="0"/>
                <a:cs typeface="Courier New" panose="02070309020205020404" pitchFamily="49" charset="0"/>
              </a:rPr>
              <a:t>enum</a:t>
            </a:r>
            <a:r>
              <a:rPr lang="en-US" sz="2000" b="1" dirty="0" smtClean="0">
                <a:solidFill>
                  <a:schemeClr val="accent5"/>
                </a:solidFill>
                <a:latin typeface="Consolas" panose="020B0609020204030204" pitchFamily="49" charset="0"/>
                <a:cs typeface="Courier New" panose="02070309020205020404" pitchFamily="49" charset="0"/>
              </a:rPr>
              <a:t> </a:t>
            </a:r>
            <a:r>
              <a:rPr lang="en-US" sz="2000" b="1" dirty="0">
                <a:solidFill>
                  <a:schemeClr val="accent1"/>
                </a:solidFill>
                <a:latin typeface="Consolas" panose="020B0609020204030204" pitchFamily="49" charset="0"/>
                <a:cs typeface="Courier New" panose="02070309020205020404" pitchFamily="49" charset="0"/>
              </a:rPr>
              <a:t>State</a:t>
            </a:r>
            <a:r>
              <a:rPr lang="en-US" sz="2000" b="1" dirty="0" smtClean="0">
                <a:latin typeface="Consolas" panose="020B0609020204030204" pitchFamily="49" charset="0"/>
                <a:cs typeface="Courier New" panose="02070309020205020404" pitchFamily="49" charset="0"/>
              </a:rPr>
              <a:t> { Choose, Toss, Results } </a:t>
            </a:r>
            <a:r>
              <a:rPr lang="en-US" sz="2000" b="1" dirty="0">
                <a:solidFill>
                  <a:schemeClr val="accent6"/>
                </a:solidFill>
                <a:latin typeface="Consolas" panose="020B0609020204030204" pitchFamily="49" charset="0"/>
                <a:cs typeface="Courier New" panose="02070309020205020404" pitchFamily="49" charset="0"/>
              </a:rPr>
              <a:t>// all states go here</a:t>
            </a:r>
          </a:p>
          <a:p>
            <a:pPr marL="0" indent="0">
              <a:spcBef>
                <a:spcPts val="0"/>
              </a:spcBef>
              <a:buNone/>
            </a:pPr>
            <a:endParaRPr lang="en-US" sz="2000" b="1" dirty="0" smtClean="0">
              <a:latin typeface="Consolas" panose="020B0609020204030204" pitchFamily="49" charset="0"/>
              <a:cs typeface="Courier New" panose="02070309020205020404" pitchFamily="49" charset="0"/>
            </a:endParaRPr>
          </a:p>
          <a:p>
            <a:pPr marL="0" indent="0">
              <a:spcBef>
                <a:spcPts val="0"/>
              </a:spcBef>
              <a:buNone/>
            </a:pPr>
            <a:r>
              <a:rPr lang="en-US" sz="2000" b="1" dirty="0" smtClean="0">
                <a:solidFill>
                  <a:schemeClr val="accent5"/>
                </a:solidFill>
                <a:latin typeface="Consolas" panose="020B0609020204030204" pitchFamily="49" charset="0"/>
                <a:cs typeface="Courier New" panose="02070309020205020404" pitchFamily="49" charset="0"/>
              </a:rPr>
              <a:t>void </a:t>
            </a:r>
            <a:r>
              <a:rPr lang="en-US" sz="2000" b="1" dirty="0" err="1" smtClean="0">
                <a:latin typeface="Consolas" panose="020B0609020204030204" pitchFamily="49" charset="0"/>
                <a:cs typeface="Courier New" panose="02070309020205020404" pitchFamily="49" charset="0"/>
              </a:rPr>
              <a:t>MoveForward</a:t>
            </a:r>
            <a:r>
              <a:rPr lang="en-US" sz="2000" b="1" dirty="0" smtClean="0">
                <a:latin typeface="Consolas" panose="020B0609020204030204" pitchFamily="49" charset="0"/>
                <a:cs typeface="Courier New" panose="02070309020205020404" pitchFamily="49" charset="0"/>
              </a:rPr>
              <a:t>(</a:t>
            </a:r>
            <a:r>
              <a:rPr lang="en-US" sz="2000" b="1" dirty="0" smtClean="0">
                <a:solidFill>
                  <a:schemeClr val="accent5"/>
                </a:solidFill>
                <a:latin typeface="Consolas" panose="020B0609020204030204" pitchFamily="49" charset="0"/>
                <a:cs typeface="Courier New" panose="02070309020205020404" pitchFamily="49" charset="0"/>
              </a:rPr>
              <a:t>string </a:t>
            </a:r>
            <a:r>
              <a:rPr lang="en-US" sz="2000" b="1" dirty="0" smtClean="0">
                <a:latin typeface="Consolas" panose="020B0609020204030204" pitchFamily="49" charset="0"/>
                <a:cs typeface="Courier New" panose="02070309020205020404" pitchFamily="49" charset="0"/>
              </a:rPr>
              <a:t>whereto)</a:t>
            </a:r>
            <a:r>
              <a:rPr lang="en-US" sz="2000" b="1" dirty="0" smtClean="0">
                <a:solidFill>
                  <a:schemeClr val="accent6"/>
                </a:solidFill>
                <a:latin typeface="Consolas" panose="020B0609020204030204" pitchFamily="49" charset="0"/>
                <a:cs typeface="Courier New" panose="02070309020205020404" pitchFamily="49" charset="0"/>
              </a:rPr>
              <a:t> // move forward in the flow</a:t>
            </a:r>
          </a:p>
          <a:p>
            <a:pPr marL="0" indent="0">
              <a:spcBef>
                <a:spcPts val="0"/>
              </a:spcBef>
              <a:buNone/>
            </a:pP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switch</a:t>
            </a:r>
            <a:r>
              <a:rPr lang="en-US" sz="2000" b="1" dirty="0" smtClean="0">
                <a:latin typeface="Consolas" panose="020B0609020204030204" pitchFamily="49" charset="0"/>
                <a:cs typeface="Courier New" panose="02070309020205020404" pitchFamily="49" charset="0"/>
              </a:rPr>
              <a:t> (_state)</a:t>
            </a:r>
          </a:p>
          <a:p>
            <a:pPr marL="0" indent="0">
              <a:spcBef>
                <a:spcPts val="0"/>
              </a:spcBef>
              <a:buNone/>
            </a:pPr>
            <a:r>
              <a:rPr lang="en-US" sz="2000" b="1" dirty="0" smtClean="0">
                <a:latin typeface="Consolas" panose="020B0609020204030204" pitchFamily="49" charset="0"/>
                <a:cs typeface="Courier New" panose="02070309020205020404" pitchFamily="49" charset="0"/>
              </a:rPr>
              <a:t>    {</a:t>
            </a:r>
          </a:p>
          <a:p>
            <a:pPr marL="0" indent="0">
              <a:spcBef>
                <a:spcPts val="0"/>
              </a:spcBef>
              <a:buNone/>
            </a:pP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case</a:t>
            </a:r>
            <a:r>
              <a:rPr lang="en-US" sz="2000" b="1" dirty="0" smtClean="0">
                <a:latin typeface="Consolas" panose="020B0609020204030204" pitchFamily="49" charset="0"/>
                <a:cs typeface="Courier New" panose="02070309020205020404" pitchFamily="49" charset="0"/>
              </a:rPr>
              <a:t>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.Choose</a:t>
            </a:r>
            <a:r>
              <a:rPr lang="en-US" sz="2000" b="1" dirty="0" smtClean="0">
                <a:latin typeface="Consolas" panose="020B0609020204030204" pitchFamily="49" charset="0"/>
                <a:cs typeface="Courier New" panose="02070309020205020404" pitchFamily="49" charset="0"/>
              </a:rPr>
              <a:t>:  _state =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.Toss</a:t>
            </a: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break</a:t>
            </a: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case</a:t>
            </a:r>
            <a:r>
              <a:rPr lang="en-US" sz="2000" b="1" dirty="0" smtClean="0">
                <a:latin typeface="Consolas" panose="020B0609020204030204" pitchFamily="49" charset="0"/>
                <a:cs typeface="Courier New" panose="02070309020205020404" pitchFamily="49" charset="0"/>
              </a:rPr>
              <a:t>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.Toss</a:t>
            </a:r>
            <a:r>
              <a:rPr lang="en-US" sz="2000" b="1" dirty="0" smtClean="0">
                <a:latin typeface="Consolas" panose="020B0609020204030204" pitchFamily="49" charset="0"/>
                <a:cs typeface="Courier New" panose="02070309020205020404" pitchFamily="49" charset="0"/>
              </a:rPr>
              <a:t>:    _</a:t>
            </a:r>
            <a:r>
              <a:rPr lang="en-US" sz="2000" b="1" dirty="0">
                <a:latin typeface="Consolas" panose="020B0609020204030204" pitchFamily="49" charset="0"/>
                <a:cs typeface="Courier New" panose="02070309020205020404" pitchFamily="49" charset="0"/>
              </a:rPr>
              <a:t>state =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.Results</a:t>
            </a: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break</a:t>
            </a: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smtClean="0">
                <a:solidFill>
                  <a:schemeClr val="accent5"/>
                </a:solidFill>
                <a:latin typeface="Consolas" panose="020B0609020204030204" pitchFamily="49" charset="0"/>
                <a:cs typeface="Courier New" panose="02070309020205020404" pitchFamily="49" charset="0"/>
              </a:rPr>
              <a:t>        case</a:t>
            </a:r>
            <a:r>
              <a:rPr lang="en-US" sz="2000" b="1" dirty="0" smtClean="0">
                <a:latin typeface="Consolas" panose="020B0609020204030204" pitchFamily="49" charset="0"/>
                <a:cs typeface="Courier New" panose="02070309020205020404" pitchFamily="49" charset="0"/>
              </a:rPr>
              <a:t>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.Results</a:t>
            </a:r>
            <a:r>
              <a:rPr lang="en-US" sz="2000" b="1" dirty="0" smtClean="0">
                <a:latin typeface="Consolas" panose="020B0609020204030204" pitchFamily="49" charset="0"/>
                <a:cs typeface="Courier New" panose="02070309020205020404" pitchFamily="49" charset="0"/>
              </a:rPr>
              <a:t>: </a:t>
            </a:r>
            <a:r>
              <a:rPr lang="en-US" sz="2000" b="1" dirty="0">
                <a:latin typeface="Consolas" panose="020B0609020204030204" pitchFamily="49" charset="0"/>
                <a:cs typeface="Courier New" panose="02070309020205020404" pitchFamily="49" charset="0"/>
              </a:rPr>
              <a:t>_state = </a:t>
            </a:r>
            <a:r>
              <a:rPr lang="en-US" sz="2000" b="1" dirty="0" err="1">
                <a:solidFill>
                  <a:schemeClr val="accent1"/>
                </a:solidFill>
                <a:latin typeface="Consolas" panose="020B0609020204030204" pitchFamily="49" charset="0"/>
                <a:cs typeface="Courier New" panose="02070309020205020404" pitchFamily="49" charset="0"/>
              </a:rPr>
              <a:t>State</a:t>
            </a:r>
            <a:r>
              <a:rPr lang="en-US" sz="2000" b="1" dirty="0" err="1" smtClean="0">
                <a:latin typeface="Consolas" panose="020B0609020204030204" pitchFamily="49" charset="0"/>
                <a:cs typeface="Courier New" panose="02070309020205020404" pitchFamily="49" charset="0"/>
              </a:rPr>
              <a:t>.Choose</a:t>
            </a:r>
            <a:r>
              <a:rPr lang="en-US" sz="2000" b="1" dirty="0" smtClean="0">
                <a:latin typeface="Consolas" panose="020B0609020204030204" pitchFamily="49" charset="0"/>
                <a:cs typeface="Courier New" panose="02070309020205020404" pitchFamily="49" charset="0"/>
              </a:rPr>
              <a:t>; </a:t>
            </a:r>
            <a:r>
              <a:rPr lang="en-US" sz="2000" b="1" dirty="0">
                <a:solidFill>
                  <a:schemeClr val="accent5"/>
                </a:solidFill>
                <a:latin typeface="Consolas" panose="020B0609020204030204" pitchFamily="49" charset="0"/>
                <a:cs typeface="Courier New" panose="02070309020205020404" pitchFamily="49" charset="0"/>
              </a:rPr>
              <a:t>break</a:t>
            </a: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a:latin typeface="Consolas" panose="020B0609020204030204" pitchFamily="49" charset="0"/>
                <a:cs typeface="Courier New" panose="02070309020205020404" pitchFamily="49" charset="0"/>
              </a:rPr>
              <a:t> </a:t>
            </a: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default</a:t>
            </a:r>
            <a:r>
              <a:rPr lang="en-US" sz="2000" b="1" dirty="0" smtClean="0">
                <a:latin typeface="Consolas" panose="020B0609020204030204" pitchFamily="49" charset="0"/>
                <a:cs typeface="Courier New" panose="02070309020205020404" pitchFamily="49" charset="0"/>
              </a:rPr>
              <a:t>: </a:t>
            </a:r>
            <a:r>
              <a:rPr lang="en-US" sz="2000" b="1" dirty="0" smtClean="0">
                <a:solidFill>
                  <a:schemeClr val="accent5"/>
                </a:solidFill>
                <a:latin typeface="Consolas" panose="020B0609020204030204" pitchFamily="49" charset="0"/>
                <a:cs typeface="Courier New" panose="02070309020205020404" pitchFamily="49" charset="0"/>
              </a:rPr>
              <a:t>break</a:t>
            </a: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a:latin typeface="Consolas" panose="020B0609020204030204" pitchFamily="49" charset="0"/>
                <a:cs typeface="Courier New" panose="02070309020205020404" pitchFamily="49" charset="0"/>
              </a:rPr>
              <a:t> </a:t>
            </a:r>
            <a:r>
              <a:rPr lang="en-US" sz="2000" b="1" dirty="0" smtClean="0">
                <a:latin typeface="Consolas" panose="020B0609020204030204" pitchFamily="49" charset="0"/>
                <a:cs typeface="Courier New" panose="02070309020205020404" pitchFamily="49" charset="0"/>
              </a:rPr>
              <a:t>   }</a:t>
            </a:r>
          </a:p>
          <a:p>
            <a:pPr marL="0" indent="0">
              <a:spcBef>
                <a:spcPts val="0"/>
              </a:spcBef>
              <a:buNone/>
            </a:pPr>
            <a:r>
              <a:rPr lang="en-US" sz="2000" b="1" dirty="0" smtClean="0">
                <a:latin typeface="Consolas" panose="020B0609020204030204" pitchFamily="49" charset="0"/>
                <a:cs typeface="Courier New" panose="02070309020205020404" pitchFamily="49" charset="0"/>
              </a:rPr>
              <a:t>}</a:t>
            </a:r>
          </a:p>
          <a:p>
            <a:pPr marL="0" indent="0">
              <a:spcBef>
                <a:spcPts val="0"/>
              </a:spcBef>
              <a:buNone/>
            </a:pPr>
            <a:r>
              <a:rPr lang="en-US" sz="2000" b="1" dirty="0">
                <a:solidFill>
                  <a:schemeClr val="accent5"/>
                </a:solidFill>
                <a:latin typeface="Consolas" panose="020B0609020204030204" pitchFamily="49" charset="0"/>
                <a:cs typeface="Courier New" panose="02070309020205020404" pitchFamily="49" charset="0"/>
              </a:rPr>
              <a:t>void</a:t>
            </a:r>
            <a:r>
              <a:rPr lang="en-US" sz="2000" b="1" dirty="0">
                <a:latin typeface="Consolas" panose="020B0609020204030204" pitchFamily="49" charset="0"/>
                <a:cs typeface="Courier New" panose="02070309020205020404" pitchFamily="49" charset="0"/>
              </a:rPr>
              <a:t> </a:t>
            </a:r>
            <a:r>
              <a:rPr lang="en-US" sz="2000" b="1" dirty="0" err="1" smtClean="0">
                <a:latin typeface="Consolas" panose="020B0609020204030204" pitchFamily="49" charset="0"/>
                <a:cs typeface="Courier New" panose="02070309020205020404" pitchFamily="49" charset="0"/>
              </a:rPr>
              <a:t>MoveBackward</a:t>
            </a:r>
            <a:r>
              <a:rPr lang="en-US" sz="2000" b="1" dirty="0" smtClean="0">
                <a:latin typeface="Consolas" panose="020B0609020204030204" pitchFamily="49" charset="0"/>
                <a:cs typeface="Courier New" panose="02070309020205020404" pitchFamily="49" charset="0"/>
              </a:rPr>
              <a:t>()</a:t>
            </a:r>
            <a:r>
              <a:rPr lang="en-US" sz="2000" b="1" dirty="0">
                <a:solidFill>
                  <a:schemeClr val="accent6"/>
                </a:solidFill>
                <a:latin typeface="Consolas" panose="020B0609020204030204" pitchFamily="49" charset="0"/>
                <a:cs typeface="Courier New" panose="02070309020205020404" pitchFamily="49" charset="0"/>
              </a:rPr>
              <a:t> // move </a:t>
            </a:r>
            <a:r>
              <a:rPr lang="en-US" sz="2000" b="1" dirty="0" smtClean="0">
                <a:solidFill>
                  <a:schemeClr val="accent6"/>
                </a:solidFill>
                <a:latin typeface="Consolas" panose="020B0609020204030204" pitchFamily="49" charset="0"/>
                <a:cs typeface="Courier New" panose="02070309020205020404" pitchFamily="49" charset="0"/>
              </a:rPr>
              <a:t>backward </a:t>
            </a:r>
            <a:r>
              <a:rPr lang="en-US" sz="2000" b="1" dirty="0">
                <a:solidFill>
                  <a:schemeClr val="accent6"/>
                </a:solidFill>
                <a:latin typeface="Consolas" panose="020B0609020204030204" pitchFamily="49" charset="0"/>
                <a:cs typeface="Courier New" panose="02070309020205020404" pitchFamily="49" charset="0"/>
              </a:rPr>
              <a:t>in the flow</a:t>
            </a:r>
            <a:endParaRPr lang="en-US" sz="2000" b="1" dirty="0">
              <a:latin typeface="Consolas" panose="020B0609020204030204" pitchFamily="49" charset="0"/>
              <a:cs typeface="Courier New" panose="02070309020205020404" pitchFamily="49" charset="0"/>
            </a:endParaRPr>
          </a:p>
          <a:p>
            <a:pPr marL="0" indent="0">
              <a:spcBef>
                <a:spcPts val="0"/>
              </a:spcBef>
              <a:buNone/>
            </a:pPr>
            <a:r>
              <a:rPr lang="en-US" sz="2000" b="1" dirty="0">
                <a:latin typeface="Consolas" panose="020B0609020204030204" pitchFamily="49" charset="0"/>
                <a:cs typeface="Courier New" panose="02070309020205020404" pitchFamily="49" charset="0"/>
              </a:rPr>
              <a:t>{</a:t>
            </a:r>
          </a:p>
          <a:p>
            <a:pPr marL="0" indent="0">
              <a:spcBef>
                <a:spcPts val="0"/>
              </a:spcBef>
              <a:buNone/>
            </a:pPr>
            <a:r>
              <a:rPr lang="en-US" sz="2000" b="1" dirty="0" smtClean="0">
                <a:latin typeface="Consolas" panose="020B0609020204030204" pitchFamily="49" charset="0"/>
                <a:cs typeface="Courier New" panose="02070309020205020404" pitchFamily="49" charset="0"/>
              </a:rPr>
              <a:t>}</a:t>
            </a:r>
            <a:endParaRPr lang="en-US" sz="2000" b="1" dirty="0">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57873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2301" y="5090334"/>
            <a:ext cx="2542558" cy="1695040"/>
          </a:xfrm>
          <a:prstGeom prst="rect">
            <a:avLst/>
          </a:prstGeom>
        </p:spPr>
      </p:pic>
      <p:sp>
        <p:nvSpPr>
          <p:cNvPr id="231" name="TextBox 230"/>
          <p:cNvSpPr txBox="1"/>
          <p:nvPr/>
        </p:nvSpPr>
        <p:spPr>
          <a:xfrm>
            <a:off x="5372279" y="2387943"/>
            <a:ext cx="754108" cy="246221"/>
          </a:xfrm>
          <a:prstGeom prst="rect">
            <a:avLst/>
          </a:prstGeom>
          <a:noFill/>
        </p:spPr>
        <p:txBody>
          <a:bodyPr wrap="square" rtlCol="0">
            <a:spAutoFit/>
          </a:bodyPr>
          <a:lstStyle/>
          <a:p>
            <a:r>
              <a:rPr lang="en-US" sz="1000" dirty="0" smtClean="0"/>
              <a:t>On timer</a:t>
            </a:r>
            <a:endParaRPr lang="en-US" sz="1000" dirty="0"/>
          </a:p>
        </p:txBody>
      </p:sp>
      <p:sp>
        <p:nvSpPr>
          <p:cNvPr id="4" name="Title 3"/>
          <p:cNvSpPr>
            <a:spLocks noGrp="1"/>
          </p:cNvSpPr>
          <p:nvPr>
            <p:ph type="title"/>
          </p:nvPr>
        </p:nvSpPr>
        <p:spPr/>
        <p:txBody>
          <a:bodyPr/>
          <a:lstStyle/>
          <a:p>
            <a:r>
              <a:rPr lang="en-US" dirty="0" smtClean="0"/>
              <a:t>Sausage Bomber</a:t>
            </a:r>
            <a:endParaRPr lang="en-US" dirty="0"/>
          </a:p>
        </p:txBody>
      </p:sp>
      <p:sp>
        <p:nvSpPr>
          <p:cNvPr id="5" name="Rectangle 4"/>
          <p:cNvSpPr/>
          <p:nvPr/>
        </p:nvSpPr>
        <p:spPr>
          <a:xfrm>
            <a:off x="263106" y="1828621"/>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Boot</a:t>
            </a:r>
            <a:endParaRPr lang="en-US" dirty="0"/>
          </a:p>
        </p:txBody>
      </p:sp>
      <p:sp>
        <p:nvSpPr>
          <p:cNvPr id="6" name="Rectangle 5"/>
          <p:cNvSpPr/>
          <p:nvPr/>
        </p:nvSpPr>
        <p:spPr>
          <a:xfrm>
            <a:off x="168213" y="3351182"/>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Intro movie</a:t>
            </a:r>
            <a:endParaRPr lang="en-US" dirty="0"/>
          </a:p>
        </p:txBody>
      </p:sp>
      <p:sp>
        <p:nvSpPr>
          <p:cNvPr id="7" name="Rectangle 6"/>
          <p:cNvSpPr/>
          <p:nvPr/>
        </p:nvSpPr>
        <p:spPr>
          <a:xfrm>
            <a:off x="1613139" y="258774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Title</a:t>
            </a:r>
            <a:endParaRPr lang="en-US" dirty="0"/>
          </a:p>
        </p:txBody>
      </p:sp>
      <p:sp>
        <p:nvSpPr>
          <p:cNvPr id="8" name="Rectangle 7"/>
          <p:cNvSpPr/>
          <p:nvPr/>
        </p:nvSpPr>
        <p:spPr>
          <a:xfrm>
            <a:off x="3429000" y="2596503"/>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Main Menu</a:t>
            </a:r>
            <a:endParaRPr lang="en-US" dirty="0"/>
          </a:p>
        </p:txBody>
      </p:sp>
      <p:sp>
        <p:nvSpPr>
          <p:cNvPr id="9" name="Rectangle 8"/>
          <p:cNvSpPr/>
          <p:nvPr/>
        </p:nvSpPr>
        <p:spPr>
          <a:xfrm>
            <a:off x="1923689" y="4036893"/>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Options</a:t>
            </a:r>
            <a:endParaRPr lang="en-US" dirty="0"/>
          </a:p>
        </p:txBody>
      </p:sp>
      <p:sp>
        <p:nvSpPr>
          <p:cNvPr id="10" name="Rectangle 9"/>
          <p:cNvSpPr/>
          <p:nvPr/>
        </p:nvSpPr>
        <p:spPr>
          <a:xfrm>
            <a:off x="166057" y="6099056"/>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Credits</a:t>
            </a:r>
            <a:endParaRPr lang="en-US" dirty="0"/>
          </a:p>
        </p:txBody>
      </p:sp>
      <p:sp>
        <p:nvSpPr>
          <p:cNvPr id="11" name="Rectangle 10"/>
          <p:cNvSpPr/>
          <p:nvPr/>
        </p:nvSpPr>
        <p:spPr>
          <a:xfrm>
            <a:off x="166057" y="5382883"/>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Language</a:t>
            </a:r>
            <a:endParaRPr lang="en-US" dirty="0"/>
          </a:p>
        </p:txBody>
      </p:sp>
      <p:sp>
        <p:nvSpPr>
          <p:cNvPr id="12" name="Rectangle 11"/>
          <p:cNvSpPr/>
          <p:nvPr/>
        </p:nvSpPr>
        <p:spPr>
          <a:xfrm>
            <a:off x="168212" y="4666710"/>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Reset the game?</a:t>
            </a:r>
            <a:endParaRPr lang="en-US" dirty="0"/>
          </a:p>
        </p:txBody>
      </p:sp>
      <p:cxnSp>
        <p:nvCxnSpPr>
          <p:cNvPr id="14" name="Elbow Connector 13"/>
          <p:cNvCxnSpPr>
            <a:stCxn id="5" idx="2"/>
            <a:endCxn id="6" idx="0"/>
          </p:cNvCxnSpPr>
          <p:nvPr/>
        </p:nvCxnSpPr>
        <p:spPr>
          <a:xfrm rot="5400000">
            <a:off x="536995" y="2818501"/>
            <a:ext cx="970470" cy="9489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2"/>
            <a:endCxn id="7" idx="1"/>
          </p:cNvCxnSpPr>
          <p:nvPr/>
        </p:nvCxnSpPr>
        <p:spPr>
          <a:xfrm rot="16200000" flipH="1">
            <a:off x="1099868" y="2350519"/>
            <a:ext cx="483079" cy="54346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a:endCxn id="8" idx="1"/>
          </p:cNvCxnSpPr>
          <p:nvPr/>
        </p:nvCxnSpPr>
        <p:spPr>
          <a:xfrm>
            <a:off x="3226279" y="2863791"/>
            <a:ext cx="202721" cy="875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a:endCxn id="9" idx="0"/>
          </p:cNvCxnSpPr>
          <p:nvPr/>
        </p:nvCxnSpPr>
        <p:spPr>
          <a:xfrm rot="5400000">
            <a:off x="3038766" y="2840088"/>
            <a:ext cx="888299" cy="150531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9" idx="2"/>
            <a:endCxn id="10" idx="3"/>
          </p:cNvCxnSpPr>
          <p:nvPr/>
        </p:nvCxnSpPr>
        <p:spPr>
          <a:xfrm rot="5400000">
            <a:off x="1361669" y="5006512"/>
            <a:ext cx="1786118" cy="95106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11" idx="3"/>
          </p:cNvCxnSpPr>
          <p:nvPr/>
        </p:nvCxnSpPr>
        <p:spPr>
          <a:xfrm rot="5400000">
            <a:off x="1719756" y="4648425"/>
            <a:ext cx="1069945" cy="95106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2"/>
            <a:endCxn id="12" idx="3"/>
          </p:cNvCxnSpPr>
          <p:nvPr/>
        </p:nvCxnSpPr>
        <p:spPr>
          <a:xfrm rot="5400000">
            <a:off x="2078920" y="4291417"/>
            <a:ext cx="353772" cy="948907"/>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9" idx="1"/>
            <a:endCxn id="6" idx="2"/>
          </p:cNvCxnSpPr>
          <p:nvPr/>
        </p:nvCxnSpPr>
        <p:spPr>
          <a:xfrm rot="10800000">
            <a:off x="974783" y="3903273"/>
            <a:ext cx="948906" cy="40966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679165" y="4054409"/>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Collection</a:t>
            </a:r>
            <a:endParaRPr lang="en-US" dirty="0"/>
          </a:p>
        </p:txBody>
      </p:sp>
      <p:sp>
        <p:nvSpPr>
          <p:cNvPr id="46" name="Rectangle 45"/>
          <p:cNvSpPr/>
          <p:nvPr/>
        </p:nvSpPr>
        <p:spPr>
          <a:xfrm>
            <a:off x="2892005" y="4922245"/>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Not enough currency</a:t>
            </a:r>
            <a:endParaRPr lang="en-US" dirty="0"/>
          </a:p>
        </p:txBody>
      </p:sp>
      <p:sp>
        <p:nvSpPr>
          <p:cNvPr id="47" name="Rectangle 46"/>
          <p:cNvSpPr/>
          <p:nvPr/>
        </p:nvSpPr>
        <p:spPr>
          <a:xfrm>
            <a:off x="4612511" y="4922244"/>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Buy this item?</a:t>
            </a:r>
            <a:endParaRPr lang="en-US" dirty="0"/>
          </a:p>
        </p:txBody>
      </p:sp>
      <p:sp>
        <p:nvSpPr>
          <p:cNvPr id="48" name="Rectangle 47"/>
          <p:cNvSpPr/>
          <p:nvPr/>
        </p:nvSpPr>
        <p:spPr>
          <a:xfrm>
            <a:off x="5244861" y="259414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Missions</a:t>
            </a:r>
            <a:endParaRPr lang="en-US" dirty="0"/>
          </a:p>
        </p:txBody>
      </p:sp>
      <p:sp>
        <p:nvSpPr>
          <p:cNvPr id="49" name="Rectangle 48"/>
          <p:cNvSpPr/>
          <p:nvPr/>
        </p:nvSpPr>
        <p:spPr>
          <a:xfrm>
            <a:off x="5244861" y="1863171"/>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Rate This App</a:t>
            </a:r>
            <a:endParaRPr lang="en-US" dirty="0"/>
          </a:p>
        </p:txBody>
      </p:sp>
      <p:sp>
        <p:nvSpPr>
          <p:cNvPr id="50" name="Rectangle 49"/>
          <p:cNvSpPr/>
          <p:nvPr/>
        </p:nvSpPr>
        <p:spPr>
          <a:xfrm>
            <a:off x="6409426" y="3778363"/>
            <a:ext cx="1613140" cy="55209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Loading</a:t>
            </a:r>
            <a:endParaRPr lang="en-US" dirty="0"/>
          </a:p>
        </p:txBody>
      </p:sp>
      <p:sp>
        <p:nvSpPr>
          <p:cNvPr id="51" name="Rectangle 50"/>
          <p:cNvSpPr/>
          <p:nvPr/>
        </p:nvSpPr>
        <p:spPr>
          <a:xfrm>
            <a:off x="7692606" y="1882576"/>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Tutorial</a:t>
            </a:r>
            <a:endParaRPr lang="en-US" dirty="0"/>
          </a:p>
        </p:txBody>
      </p:sp>
      <p:sp>
        <p:nvSpPr>
          <p:cNvPr id="52" name="Rectangle 51"/>
          <p:cNvSpPr/>
          <p:nvPr/>
        </p:nvSpPr>
        <p:spPr>
          <a:xfrm>
            <a:off x="9795298" y="2039633"/>
            <a:ext cx="1613140" cy="55209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Play</a:t>
            </a:r>
            <a:endParaRPr lang="en-US" dirty="0"/>
          </a:p>
        </p:txBody>
      </p:sp>
      <p:sp>
        <p:nvSpPr>
          <p:cNvPr id="53" name="Rectangle 52"/>
          <p:cNvSpPr/>
          <p:nvPr/>
        </p:nvSpPr>
        <p:spPr>
          <a:xfrm>
            <a:off x="7692606" y="2674181"/>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Briefing</a:t>
            </a:r>
            <a:endParaRPr lang="en-US" dirty="0"/>
          </a:p>
        </p:txBody>
      </p:sp>
      <p:sp>
        <p:nvSpPr>
          <p:cNvPr id="54" name="Rectangle 53"/>
          <p:cNvSpPr/>
          <p:nvPr/>
        </p:nvSpPr>
        <p:spPr>
          <a:xfrm>
            <a:off x="9795299" y="929722"/>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Begin</a:t>
            </a:r>
            <a:endParaRPr lang="en-US" dirty="0"/>
          </a:p>
        </p:txBody>
      </p:sp>
      <p:sp>
        <p:nvSpPr>
          <p:cNvPr id="55" name="Rectangle 54"/>
          <p:cNvSpPr/>
          <p:nvPr/>
        </p:nvSpPr>
        <p:spPr>
          <a:xfrm>
            <a:off x="11063381" y="3017637"/>
            <a:ext cx="897146"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Fly</a:t>
            </a:r>
            <a:endParaRPr lang="en-US" dirty="0"/>
          </a:p>
        </p:txBody>
      </p:sp>
      <p:sp>
        <p:nvSpPr>
          <p:cNvPr id="56" name="Rectangle 55"/>
          <p:cNvSpPr/>
          <p:nvPr/>
        </p:nvSpPr>
        <p:spPr>
          <a:xfrm>
            <a:off x="11069732" y="3674005"/>
            <a:ext cx="897147"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Drop</a:t>
            </a:r>
            <a:endParaRPr lang="en-US" dirty="0"/>
          </a:p>
        </p:txBody>
      </p:sp>
      <p:sp>
        <p:nvSpPr>
          <p:cNvPr id="57" name="Rectangle 56"/>
          <p:cNvSpPr/>
          <p:nvPr/>
        </p:nvSpPr>
        <p:spPr>
          <a:xfrm>
            <a:off x="11076632" y="4312938"/>
            <a:ext cx="897148" cy="4054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Watch</a:t>
            </a:r>
            <a:endParaRPr lang="en-US" dirty="0"/>
          </a:p>
        </p:txBody>
      </p:sp>
      <p:sp>
        <p:nvSpPr>
          <p:cNvPr id="58" name="Rectangle 57"/>
          <p:cNvSpPr/>
          <p:nvPr/>
        </p:nvSpPr>
        <p:spPr>
          <a:xfrm>
            <a:off x="7242513" y="4659305"/>
            <a:ext cx="1613140" cy="5520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Results</a:t>
            </a:r>
            <a:endParaRPr lang="en-US" dirty="0"/>
          </a:p>
        </p:txBody>
      </p:sp>
      <p:sp>
        <p:nvSpPr>
          <p:cNvPr id="59" name="Rectangle 58"/>
          <p:cNvSpPr/>
          <p:nvPr/>
        </p:nvSpPr>
        <p:spPr>
          <a:xfrm>
            <a:off x="4864544" y="6046707"/>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Watch Ad</a:t>
            </a:r>
            <a:endParaRPr lang="en-US" dirty="0"/>
          </a:p>
        </p:txBody>
      </p:sp>
      <p:cxnSp>
        <p:nvCxnSpPr>
          <p:cNvPr id="83" name="Elbow Connector 82"/>
          <p:cNvCxnSpPr>
            <a:stCxn id="12" idx="0"/>
            <a:endCxn id="6" idx="2"/>
          </p:cNvCxnSpPr>
          <p:nvPr/>
        </p:nvCxnSpPr>
        <p:spPr>
          <a:xfrm rot="5400000" flipH="1" flipV="1">
            <a:off x="593064" y="4284992"/>
            <a:ext cx="763437" cy="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8" idx="2"/>
            <a:endCxn id="43" idx="0"/>
          </p:cNvCxnSpPr>
          <p:nvPr/>
        </p:nvCxnSpPr>
        <p:spPr>
          <a:xfrm rot="16200000" flipH="1">
            <a:off x="3907745" y="3476418"/>
            <a:ext cx="905815" cy="250165"/>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3" idx="2"/>
            <a:endCxn id="46" idx="0"/>
          </p:cNvCxnSpPr>
          <p:nvPr/>
        </p:nvCxnSpPr>
        <p:spPr>
          <a:xfrm rot="5400000">
            <a:off x="3934283" y="4370792"/>
            <a:ext cx="315745" cy="78716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43" idx="2"/>
            <a:endCxn id="47" idx="0"/>
          </p:cNvCxnSpPr>
          <p:nvPr/>
        </p:nvCxnSpPr>
        <p:spPr>
          <a:xfrm rot="16200000" flipH="1">
            <a:off x="4794536" y="4297699"/>
            <a:ext cx="315744" cy="93334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 idx="3"/>
            <a:endCxn id="48" idx="1"/>
          </p:cNvCxnSpPr>
          <p:nvPr/>
        </p:nvCxnSpPr>
        <p:spPr>
          <a:xfrm flipV="1">
            <a:off x="5042140" y="2870191"/>
            <a:ext cx="202721" cy="235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48" idx="0"/>
            <a:endCxn id="49" idx="2"/>
          </p:cNvCxnSpPr>
          <p:nvPr/>
        </p:nvCxnSpPr>
        <p:spPr>
          <a:xfrm rot="5400000" flipH="1" flipV="1">
            <a:off x="5961990" y="2504704"/>
            <a:ext cx="178883"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49" idx="3"/>
            <a:endCxn id="48" idx="3"/>
          </p:cNvCxnSpPr>
          <p:nvPr/>
        </p:nvCxnSpPr>
        <p:spPr>
          <a:xfrm>
            <a:off x="6858001" y="2139217"/>
            <a:ext cx="12700" cy="730974"/>
          </a:xfrm>
          <a:prstGeom prst="bentConnector3">
            <a:avLst>
              <a:gd name="adj1" fmla="val 18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48" idx="2"/>
            <a:endCxn id="50" idx="1"/>
          </p:cNvCxnSpPr>
          <p:nvPr/>
        </p:nvCxnSpPr>
        <p:spPr>
          <a:xfrm rot="16200000" flipH="1">
            <a:off x="5776342" y="3421324"/>
            <a:ext cx="908173" cy="357995"/>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50" idx="0"/>
            <a:endCxn id="51" idx="1"/>
          </p:cNvCxnSpPr>
          <p:nvPr/>
        </p:nvCxnSpPr>
        <p:spPr>
          <a:xfrm rot="5400000" flipH="1" flipV="1">
            <a:off x="6644431" y="2730188"/>
            <a:ext cx="1619741" cy="476610"/>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50" idx="0"/>
            <a:endCxn id="53" idx="1"/>
          </p:cNvCxnSpPr>
          <p:nvPr/>
        </p:nvCxnSpPr>
        <p:spPr>
          <a:xfrm rot="5400000" flipH="1" flipV="1">
            <a:off x="7040233" y="3125990"/>
            <a:ext cx="828136" cy="476610"/>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51" idx="3"/>
            <a:endCxn id="54" idx="1"/>
          </p:cNvCxnSpPr>
          <p:nvPr/>
        </p:nvCxnSpPr>
        <p:spPr>
          <a:xfrm flipV="1">
            <a:off x="9305746" y="1205768"/>
            <a:ext cx="489553" cy="952854"/>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53" idx="3"/>
            <a:endCxn id="54" idx="1"/>
          </p:cNvCxnSpPr>
          <p:nvPr/>
        </p:nvCxnSpPr>
        <p:spPr>
          <a:xfrm flipV="1">
            <a:off x="9305746" y="1205768"/>
            <a:ext cx="489553" cy="174445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54" idx="2"/>
            <a:endCxn id="52" idx="0"/>
          </p:cNvCxnSpPr>
          <p:nvPr/>
        </p:nvCxnSpPr>
        <p:spPr>
          <a:xfrm rot="5400000">
            <a:off x="10322959" y="1760723"/>
            <a:ext cx="557820"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8527218" y="3778361"/>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Pause</a:t>
            </a:r>
            <a:endParaRPr lang="en-US" dirty="0"/>
          </a:p>
        </p:txBody>
      </p:sp>
      <p:cxnSp>
        <p:nvCxnSpPr>
          <p:cNvPr id="125" name="Elbow Connector 124"/>
          <p:cNvCxnSpPr>
            <a:stCxn id="52" idx="2"/>
            <a:endCxn id="55" idx="0"/>
          </p:cNvCxnSpPr>
          <p:nvPr/>
        </p:nvCxnSpPr>
        <p:spPr>
          <a:xfrm rot="16200000" flipH="1">
            <a:off x="10843955" y="2349637"/>
            <a:ext cx="425913" cy="91008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55" idx="2"/>
            <a:endCxn id="56" idx="0"/>
          </p:cNvCxnSpPr>
          <p:nvPr/>
        </p:nvCxnSpPr>
        <p:spPr>
          <a:xfrm rot="16200000" flipH="1">
            <a:off x="11389667" y="3545366"/>
            <a:ext cx="250926" cy="6352"/>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6" idx="2"/>
            <a:endCxn id="57" idx="0"/>
          </p:cNvCxnSpPr>
          <p:nvPr/>
        </p:nvCxnSpPr>
        <p:spPr>
          <a:xfrm rot="16200000" flipH="1">
            <a:off x="11405011" y="4192742"/>
            <a:ext cx="233491" cy="6900"/>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57" idx="2"/>
            <a:endCxn id="58" idx="3"/>
          </p:cNvCxnSpPr>
          <p:nvPr/>
        </p:nvCxnSpPr>
        <p:spPr>
          <a:xfrm rot="5400000">
            <a:off x="10081945" y="3492089"/>
            <a:ext cx="216971" cy="266955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58" idx="2"/>
            <a:endCxn id="76" idx="3"/>
          </p:cNvCxnSpPr>
          <p:nvPr/>
        </p:nvCxnSpPr>
        <p:spPr>
          <a:xfrm rot="16200000" flipH="1">
            <a:off x="8011495" y="5248983"/>
            <a:ext cx="1111357" cy="1036181"/>
          </a:xfrm>
          <a:prstGeom prst="bentConnector4">
            <a:avLst>
              <a:gd name="adj1" fmla="val 37581"/>
              <a:gd name="adj2" fmla="val 12206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59" idx="0"/>
            <a:endCxn id="58" idx="1"/>
          </p:cNvCxnSpPr>
          <p:nvPr/>
        </p:nvCxnSpPr>
        <p:spPr>
          <a:xfrm rot="5400000" flipH="1" flipV="1">
            <a:off x="5901135" y="4705330"/>
            <a:ext cx="1111356" cy="1571399"/>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55" idx="1"/>
            <a:endCxn id="123" idx="3"/>
          </p:cNvCxnSpPr>
          <p:nvPr/>
        </p:nvCxnSpPr>
        <p:spPr>
          <a:xfrm rot="10800000" flipV="1">
            <a:off x="10140359" y="3220357"/>
            <a:ext cx="923023" cy="834049"/>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stCxn id="56" idx="1"/>
            <a:endCxn id="123" idx="3"/>
          </p:cNvCxnSpPr>
          <p:nvPr/>
        </p:nvCxnSpPr>
        <p:spPr>
          <a:xfrm rot="10800000" flipV="1">
            <a:off x="10140358" y="3876725"/>
            <a:ext cx="929374" cy="17768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57" idx="1"/>
            <a:endCxn id="123" idx="3"/>
          </p:cNvCxnSpPr>
          <p:nvPr/>
        </p:nvCxnSpPr>
        <p:spPr>
          <a:xfrm rot="10800000">
            <a:off x="10140358" y="4054407"/>
            <a:ext cx="936274" cy="461252"/>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123" idx="1"/>
            <a:endCxn id="50" idx="3"/>
          </p:cNvCxnSpPr>
          <p:nvPr/>
        </p:nvCxnSpPr>
        <p:spPr>
          <a:xfrm rot="10800000" flipV="1">
            <a:off x="8022566" y="4054407"/>
            <a:ext cx="504652" cy="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5" name="Elbow Connector 144"/>
          <p:cNvCxnSpPr>
            <a:stCxn id="58" idx="0"/>
            <a:endCxn id="50" idx="2"/>
          </p:cNvCxnSpPr>
          <p:nvPr/>
        </p:nvCxnSpPr>
        <p:spPr>
          <a:xfrm rot="16200000" flipV="1">
            <a:off x="7468115" y="4078336"/>
            <a:ext cx="328851" cy="833087"/>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322882" y="2368977"/>
            <a:ext cx="754108" cy="400110"/>
          </a:xfrm>
          <a:prstGeom prst="rect">
            <a:avLst/>
          </a:prstGeom>
          <a:noFill/>
        </p:spPr>
        <p:txBody>
          <a:bodyPr wrap="square" rtlCol="0">
            <a:spAutoFit/>
          </a:bodyPr>
          <a:lstStyle/>
          <a:p>
            <a:r>
              <a:rPr lang="en-US" sz="1000" dirty="0" smtClean="0"/>
              <a:t>Playing for 1</a:t>
            </a:r>
            <a:r>
              <a:rPr lang="en-US" sz="1000" baseline="30000" dirty="0" smtClean="0"/>
              <a:t>st</a:t>
            </a:r>
            <a:r>
              <a:rPr lang="en-US" sz="1000" dirty="0" smtClean="0"/>
              <a:t> time?</a:t>
            </a:r>
            <a:endParaRPr lang="en-US" sz="1000" dirty="0"/>
          </a:p>
        </p:txBody>
      </p:sp>
      <p:sp>
        <p:nvSpPr>
          <p:cNvPr id="229" name="TextBox 228"/>
          <p:cNvSpPr txBox="1"/>
          <p:nvPr/>
        </p:nvSpPr>
        <p:spPr>
          <a:xfrm>
            <a:off x="654552" y="3023123"/>
            <a:ext cx="369012" cy="246221"/>
          </a:xfrm>
          <a:prstGeom prst="rect">
            <a:avLst/>
          </a:prstGeom>
          <a:noFill/>
        </p:spPr>
        <p:txBody>
          <a:bodyPr wrap="none" rtlCol="0">
            <a:spAutoFit/>
          </a:bodyPr>
          <a:lstStyle/>
          <a:p>
            <a:r>
              <a:rPr lang="en-US" sz="1000" dirty="0" smtClean="0"/>
              <a:t>YES</a:t>
            </a:r>
            <a:endParaRPr lang="en-US" sz="1000" dirty="0"/>
          </a:p>
        </p:txBody>
      </p:sp>
      <p:sp>
        <p:nvSpPr>
          <p:cNvPr id="230" name="TextBox 229"/>
          <p:cNvSpPr txBox="1"/>
          <p:nvPr/>
        </p:nvSpPr>
        <p:spPr>
          <a:xfrm>
            <a:off x="1178350" y="2661164"/>
            <a:ext cx="352982" cy="246221"/>
          </a:xfrm>
          <a:prstGeom prst="rect">
            <a:avLst/>
          </a:prstGeom>
          <a:noFill/>
        </p:spPr>
        <p:txBody>
          <a:bodyPr wrap="none" rtlCol="0">
            <a:spAutoFit/>
          </a:bodyPr>
          <a:lstStyle/>
          <a:p>
            <a:r>
              <a:rPr lang="en-US" sz="1000" dirty="0" smtClean="0"/>
              <a:t>NO</a:t>
            </a:r>
            <a:endParaRPr lang="en-US" sz="1000" dirty="0"/>
          </a:p>
        </p:txBody>
      </p:sp>
      <p:sp>
        <p:nvSpPr>
          <p:cNvPr id="234" name="TextBox 233"/>
          <p:cNvSpPr txBox="1"/>
          <p:nvPr/>
        </p:nvSpPr>
        <p:spPr>
          <a:xfrm>
            <a:off x="7214547" y="3399767"/>
            <a:ext cx="996580" cy="400110"/>
          </a:xfrm>
          <a:prstGeom prst="rect">
            <a:avLst/>
          </a:prstGeom>
          <a:noFill/>
        </p:spPr>
        <p:txBody>
          <a:bodyPr wrap="square" rtlCol="0">
            <a:spAutoFit/>
          </a:bodyPr>
          <a:lstStyle/>
          <a:p>
            <a:r>
              <a:rPr lang="en-US" sz="1000" dirty="0" smtClean="0"/>
              <a:t>Playing tutorial level?</a:t>
            </a:r>
            <a:endParaRPr lang="en-US" sz="1000" dirty="0"/>
          </a:p>
        </p:txBody>
      </p:sp>
      <p:sp>
        <p:nvSpPr>
          <p:cNvPr id="235" name="TextBox 234"/>
          <p:cNvSpPr txBox="1"/>
          <p:nvPr/>
        </p:nvSpPr>
        <p:spPr>
          <a:xfrm>
            <a:off x="7242513" y="1951126"/>
            <a:ext cx="369012" cy="246221"/>
          </a:xfrm>
          <a:prstGeom prst="rect">
            <a:avLst/>
          </a:prstGeom>
          <a:noFill/>
        </p:spPr>
        <p:txBody>
          <a:bodyPr wrap="none" rtlCol="0">
            <a:spAutoFit/>
          </a:bodyPr>
          <a:lstStyle/>
          <a:p>
            <a:r>
              <a:rPr lang="en-US" sz="1000" dirty="0" smtClean="0"/>
              <a:t>YES</a:t>
            </a:r>
            <a:endParaRPr lang="en-US" sz="1000" dirty="0"/>
          </a:p>
        </p:txBody>
      </p:sp>
      <p:sp>
        <p:nvSpPr>
          <p:cNvPr id="236" name="TextBox 235"/>
          <p:cNvSpPr txBox="1"/>
          <p:nvPr/>
        </p:nvSpPr>
        <p:spPr>
          <a:xfrm>
            <a:off x="7242513" y="2737985"/>
            <a:ext cx="352982" cy="246221"/>
          </a:xfrm>
          <a:prstGeom prst="rect">
            <a:avLst/>
          </a:prstGeom>
          <a:noFill/>
        </p:spPr>
        <p:txBody>
          <a:bodyPr wrap="none" rtlCol="0">
            <a:spAutoFit/>
          </a:bodyPr>
          <a:lstStyle/>
          <a:p>
            <a:r>
              <a:rPr lang="en-US" sz="1000" dirty="0" smtClean="0"/>
              <a:t>NO</a:t>
            </a:r>
            <a:endParaRPr lang="en-US" sz="1000" dirty="0"/>
          </a:p>
        </p:txBody>
      </p:sp>
      <p:sp>
        <p:nvSpPr>
          <p:cNvPr id="238" name="Right Arrow 237"/>
          <p:cNvSpPr/>
          <p:nvPr/>
        </p:nvSpPr>
        <p:spPr>
          <a:xfrm>
            <a:off x="82015" y="1868814"/>
            <a:ext cx="336782" cy="45924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p:cNvSpPr/>
          <p:nvPr/>
        </p:nvSpPr>
        <p:spPr>
          <a:xfrm>
            <a:off x="7472124" y="6046707"/>
            <a:ext cx="1613140" cy="5520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Victory movie</a:t>
            </a:r>
            <a:endParaRPr lang="en-US" dirty="0"/>
          </a:p>
        </p:txBody>
      </p:sp>
      <p:cxnSp>
        <p:nvCxnSpPr>
          <p:cNvPr id="78" name="Elbow Connector 77"/>
          <p:cNvCxnSpPr>
            <a:stCxn id="76" idx="1"/>
            <a:endCxn id="58" idx="2"/>
          </p:cNvCxnSpPr>
          <p:nvPr/>
        </p:nvCxnSpPr>
        <p:spPr>
          <a:xfrm rot="10800000" flipH="1">
            <a:off x="7472123" y="5211397"/>
            <a:ext cx="576959" cy="1111357"/>
          </a:xfrm>
          <a:prstGeom prst="bentConnector4">
            <a:avLst>
              <a:gd name="adj1" fmla="val -39622"/>
              <a:gd name="adj2" fmla="val 62419"/>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58" idx="1"/>
            <a:endCxn id="59" idx="3"/>
          </p:cNvCxnSpPr>
          <p:nvPr/>
        </p:nvCxnSpPr>
        <p:spPr>
          <a:xfrm rot="10800000" flipV="1">
            <a:off x="6477685" y="4935351"/>
            <a:ext cx="764829" cy="1387402"/>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45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flow with branch</a:t>
            </a:r>
            <a:endParaRPr lang="en-US" dirty="0"/>
          </a:p>
        </p:txBody>
      </p:sp>
      <p:sp>
        <p:nvSpPr>
          <p:cNvPr id="6" name="Content Placeholder 5"/>
          <p:cNvSpPr>
            <a:spLocks noGrp="1"/>
          </p:cNvSpPr>
          <p:nvPr>
            <p:ph idx="1"/>
          </p:nvPr>
        </p:nvSpPr>
        <p:spPr/>
        <p:txBody>
          <a:bodyPr>
            <a:noAutofit/>
          </a:bodyPr>
          <a:lstStyle/>
          <a:p>
            <a:pPr marL="0" indent="0">
              <a:spcBef>
                <a:spcPts val="0"/>
              </a:spcBef>
              <a:buNone/>
            </a:pPr>
            <a:r>
              <a:rPr lang="en-US" sz="1200" b="1" dirty="0" err="1" smtClean="0">
                <a:solidFill>
                  <a:schemeClr val="accent5"/>
                </a:solidFill>
                <a:latin typeface="Consolas" panose="020B0609020204030204" pitchFamily="49" charset="0"/>
                <a:cs typeface="Courier New" panose="02070309020205020404" pitchFamily="49" charset="0"/>
              </a:rPr>
              <a:t>enum</a:t>
            </a:r>
            <a:r>
              <a:rPr lang="en-US" sz="1200" b="1" dirty="0" smtClean="0">
                <a:solidFill>
                  <a:schemeClr val="accent5"/>
                </a:solidFill>
                <a:latin typeface="Consolas" panose="020B0609020204030204" pitchFamily="49" charset="0"/>
                <a:cs typeface="Courier New" panose="02070309020205020404" pitchFamily="49" charset="0"/>
              </a:rPr>
              <a:t> </a:t>
            </a:r>
            <a:r>
              <a:rPr lang="en-US" sz="1200" b="1" dirty="0">
                <a:solidFill>
                  <a:schemeClr val="accent1"/>
                </a:solidFill>
                <a:latin typeface="Consolas" panose="020B0609020204030204" pitchFamily="49" charset="0"/>
                <a:cs typeface="Courier New" panose="02070309020205020404" pitchFamily="49" charset="0"/>
              </a:rPr>
              <a:t>State</a:t>
            </a:r>
            <a:r>
              <a:rPr lang="en-US" sz="1200" b="1" dirty="0" smtClean="0">
                <a:latin typeface="Consolas" panose="020B0609020204030204" pitchFamily="49" charset="0"/>
                <a:cs typeface="Courier New" panose="02070309020205020404" pitchFamily="49" charset="0"/>
              </a:rPr>
              <a:t> { </a:t>
            </a:r>
            <a:r>
              <a:rPr lang="en-US" sz="1200" b="1" dirty="0" err="1" smtClean="0">
                <a:latin typeface="Consolas" panose="020B0609020204030204" pitchFamily="49" charset="0"/>
                <a:cs typeface="Courier New" panose="02070309020205020404" pitchFamily="49" charset="0"/>
              </a:rPr>
              <a:t>MainMenu</a:t>
            </a:r>
            <a:r>
              <a:rPr lang="en-US" sz="1200" b="1" dirty="0" smtClean="0">
                <a:latin typeface="Consolas" panose="020B0609020204030204" pitchFamily="49" charset="0"/>
                <a:cs typeface="Courier New" panose="02070309020205020404" pitchFamily="49" charset="0"/>
              </a:rPr>
              <a:t>, Options, Language, Credits... } </a:t>
            </a:r>
            <a:r>
              <a:rPr lang="en-US" sz="1200" b="1" dirty="0">
                <a:solidFill>
                  <a:schemeClr val="accent6"/>
                </a:solidFill>
                <a:latin typeface="Consolas" panose="020B0609020204030204" pitchFamily="49" charset="0"/>
                <a:cs typeface="Courier New" panose="02070309020205020404" pitchFamily="49" charset="0"/>
              </a:rPr>
              <a:t>// all states go here</a:t>
            </a: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MoveForward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5"/>
                </a:solidFill>
                <a:latin typeface="Consolas" panose="020B0609020204030204" pitchFamily="49" charset="0"/>
                <a:cs typeface="Courier New" panose="02070309020205020404" pitchFamily="49" charset="0"/>
              </a:rPr>
              <a:t>string </a:t>
            </a:r>
            <a:r>
              <a:rPr lang="en-US" sz="1200" b="1" dirty="0" smtClean="0">
                <a:latin typeface="Consolas" panose="020B0609020204030204" pitchFamily="49" charset="0"/>
                <a:cs typeface="Courier New" panose="02070309020205020404" pitchFamily="49" charset="0"/>
              </a:rPr>
              <a:t>whereto)</a:t>
            </a:r>
            <a:r>
              <a:rPr lang="en-US" sz="1200" b="1" dirty="0" smtClean="0">
                <a:solidFill>
                  <a:schemeClr val="accent6"/>
                </a:solidFill>
                <a:latin typeface="Consolas" panose="020B0609020204030204" pitchFamily="49" charset="0"/>
                <a:cs typeface="Courier New" panose="02070309020205020404" pitchFamily="49" charset="0"/>
              </a:rPr>
              <a:t> // move forward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switch</a:t>
            </a:r>
            <a:r>
              <a:rPr lang="en-US" sz="1200" b="1" dirty="0" smtClean="0">
                <a:latin typeface="Consolas" panose="020B0609020204030204" pitchFamily="49" charset="0"/>
                <a:cs typeface="Courier New" panose="02070309020205020404" pitchFamily="49" charset="0"/>
              </a:rPr>
              <a:t> (_state)</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.MainMenu</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(whereto == </a:t>
            </a:r>
            <a:r>
              <a:rPr lang="en-US" sz="1200" b="1" dirty="0" smtClean="0">
                <a:solidFill>
                  <a:schemeClr val="accent2"/>
                </a:solidFill>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_state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else</a:t>
            </a: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                             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a:t>
            </a:r>
            <a:r>
              <a:rPr lang="en-US" sz="1200" b="1" dirty="0">
                <a:latin typeface="Consolas" panose="020B0609020204030204" pitchFamily="49" charset="0"/>
                <a:cs typeface="Courier New" panose="02070309020205020404" pitchFamily="49" charset="0"/>
              </a:rPr>
              <a:t>(whereto == </a:t>
            </a:r>
            <a:r>
              <a:rPr lang="en-US" sz="1200" b="1" dirty="0" smtClean="0">
                <a:solidFill>
                  <a:schemeClr val="accent2"/>
                </a:solidFill>
                <a:latin typeface="Consolas" panose="020B0609020204030204" pitchFamily="49" charset="0"/>
                <a:cs typeface="Courier New" panose="02070309020205020404" pitchFamily="49" charset="0"/>
              </a:rPr>
              <a:t>“language”</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.Language</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else</a:t>
            </a: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if</a:t>
            </a:r>
            <a:r>
              <a:rPr lang="en-US" sz="1200" b="1" dirty="0">
                <a:latin typeface="Consolas" panose="020B0609020204030204" pitchFamily="49" charset="0"/>
                <a:cs typeface="Courier New" panose="02070309020205020404" pitchFamily="49" charset="0"/>
              </a:rPr>
              <a:t> (whereto == </a:t>
            </a:r>
            <a:r>
              <a:rPr lang="en-US" sz="1200" b="1" dirty="0" smtClean="0">
                <a:solidFill>
                  <a:schemeClr val="accent2"/>
                </a:solidFill>
                <a:latin typeface="Consolas" panose="020B0609020204030204" pitchFamily="49" charset="0"/>
                <a:cs typeface="Courier New" panose="02070309020205020404" pitchFamily="49" charset="0"/>
              </a:rPr>
              <a:t>“credits”</a:t>
            </a:r>
            <a:r>
              <a:rPr lang="en-US" sz="1200" b="1" dirty="0" smtClean="0">
                <a:latin typeface="Consolas" panose="020B0609020204030204" pitchFamily="49" charset="0"/>
                <a:cs typeface="Courier New" panose="02070309020205020404" pitchFamily="49" charset="0"/>
              </a:rPr>
              <a:t>) </a:t>
            </a:r>
            <a:r>
              <a:rPr lang="en-US" sz="1200" b="1" dirty="0">
                <a:latin typeface="Consolas" panose="020B0609020204030204" pitchFamily="49" charset="0"/>
                <a:cs typeface="Courier New" panose="02070309020205020404" pitchFamily="49" charset="0"/>
              </a:rPr>
              <a:t>_state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.Credits</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else</a:t>
            </a: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a:t>
            </a:r>
            <a:r>
              <a:rPr lang="en-US" sz="1200" b="1" dirty="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MoveBackward</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move </a:t>
            </a:r>
            <a:r>
              <a:rPr lang="en-US" sz="1200" b="1" dirty="0" smtClean="0">
                <a:solidFill>
                  <a:schemeClr val="accent6"/>
                </a:solidFill>
                <a:latin typeface="Consolas" panose="020B0609020204030204" pitchFamily="49" charset="0"/>
                <a:cs typeface="Courier New" panose="02070309020205020404" pitchFamily="49" charset="0"/>
              </a:rPr>
              <a:t>backward </a:t>
            </a:r>
            <a:r>
              <a:rPr lang="en-US" sz="1200" b="1" dirty="0">
                <a:solidFill>
                  <a:schemeClr val="accent6"/>
                </a:solidFill>
                <a:latin typeface="Consolas" panose="020B0609020204030204" pitchFamily="49" charset="0"/>
                <a:cs typeface="Courier New" panose="02070309020205020404" pitchFamily="49" charset="0"/>
              </a:rPr>
              <a:t>in the flow</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switch</a:t>
            </a:r>
            <a:r>
              <a:rPr lang="en-US" sz="1200" b="1" dirty="0">
                <a:latin typeface="Consolas" panose="020B0609020204030204" pitchFamily="49" charset="0"/>
                <a:cs typeface="Courier New" panose="02070309020205020404" pitchFamily="49" charset="0"/>
              </a:rPr>
              <a:t> (_state)</a:t>
            </a: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.Language</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.Credits</a:t>
            </a:r>
            <a:r>
              <a:rPr lang="en-US" sz="1200" b="1" dirty="0" smtClean="0">
                <a:latin typeface="Consolas" panose="020B0609020204030204" pitchFamily="49" charset="0"/>
                <a:cs typeface="Courier New" panose="02070309020205020404" pitchFamily="49" charset="0"/>
              </a:rPr>
              <a:t>:  _state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.MainMenu</a:t>
            </a:r>
            <a:r>
              <a:rPr lang="en-US" sz="1200" b="1" dirty="0" smtClean="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endParaRPr lang="en-US" sz="1200" b="1" dirty="0">
              <a:latin typeface="Consolas" panose="020B0609020204030204" pitchFamily="49" charset="0"/>
              <a:cs typeface="Courier New" panose="02070309020205020404" pitchFamily="49" charset="0"/>
            </a:endParaRP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815465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90"/>
          <p:cNvSpPr>
            <a:spLocks noGrp="1"/>
          </p:cNvSpPr>
          <p:nvPr>
            <p:ph type="title"/>
          </p:nvPr>
        </p:nvSpPr>
        <p:spPr/>
        <p:txBody>
          <a:bodyPr/>
          <a:lstStyle/>
          <a:p>
            <a:r>
              <a:rPr lang="en-US" dirty="0" smtClean="0"/>
              <a:t>Boulder Dash</a:t>
            </a:r>
            <a:endParaRPr lang="en-US" dirty="0"/>
          </a:p>
        </p:txBody>
      </p:sp>
      <p:sp>
        <p:nvSpPr>
          <p:cNvPr id="2" name="Footer Placeholder 1"/>
          <p:cNvSpPr>
            <a:spLocks noGrp="1"/>
          </p:cNvSpPr>
          <p:nvPr>
            <p:ph type="ftr" sz="quarter" idx="11"/>
          </p:nvPr>
        </p:nvSpPr>
        <p:spPr/>
        <p:txBody>
          <a:bodyPr/>
          <a:lstStyle/>
          <a:p>
            <a:r>
              <a:rPr lang="en-US" dirty="0" smtClean="0"/>
              <a:t>Confidential - </a:t>
            </a:r>
            <a:r>
              <a:rPr lang="en-US" dirty="0" err="1" smtClean="0"/>
              <a:t>Katsu</a:t>
            </a:r>
            <a:r>
              <a:rPr lang="en-US" dirty="0" smtClean="0"/>
              <a:t> Entertainment LCC</a:t>
            </a:r>
            <a:endParaRPr lang="en-US" dirty="0"/>
          </a:p>
        </p:txBody>
      </p:sp>
      <p:sp>
        <p:nvSpPr>
          <p:cNvPr id="3" name="Rectangle 2"/>
          <p:cNvSpPr/>
          <p:nvPr/>
        </p:nvSpPr>
        <p:spPr>
          <a:xfrm>
            <a:off x="10490856" y="41566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BOOT</a:t>
            </a:r>
            <a:endParaRPr lang="en-US" sz="1200" dirty="0"/>
          </a:p>
        </p:txBody>
      </p:sp>
      <p:sp>
        <p:nvSpPr>
          <p:cNvPr id="5" name="Rectangle 4"/>
          <p:cNvSpPr/>
          <p:nvPr/>
        </p:nvSpPr>
        <p:spPr>
          <a:xfrm>
            <a:off x="7554381" y="1822737"/>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Not enough</a:t>
            </a:r>
            <a:endParaRPr lang="en-US" sz="1200" dirty="0"/>
          </a:p>
        </p:txBody>
      </p:sp>
      <p:sp>
        <p:nvSpPr>
          <p:cNvPr id="7" name="Rectangle 6"/>
          <p:cNvSpPr/>
          <p:nvPr/>
        </p:nvSpPr>
        <p:spPr>
          <a:xfrm>
            <a:off x="5878448" y="5715169"/>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Play</a:t>
            </a:r>
            <a:endParaRPr lang="en-US" sz="1200" dirty="0"/>
          </a:p>
        </p:txBody>
      </p:sp>
      <p:sp>
        <p:nvSpPr>
          <p:cNvPr id="9" name="Rectangle 8"/>
          <p:cNvSpPr/>
          <p:nvPr/>
        </p:nvSpPr>
        <p:spPr>
          <a:xfrm>
            <a:off x="6326381" y="230025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Store</a:t>
            </a:r>
            <a:endParaRPr lang="en-US" sz="1200" dirty="0"/>
          </a:p>
        </p:txBody>
      </p:sp>
      <p:sp>
        <p:nvSpPr>
          <p:cNvPr id="11" name="Rectangle 10"/>
          <p:cNvSpPr/>
          <p:nvPr/>
        </p:nvSpPr>
        <p:spPr>
          <a:xfrm>
            <a:off x="1582722" y="558618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Options</a:t>
            </a:r>
            <a:endParaRPr lang="en-US" sz="1200" dirty="0"/>
          </a:p>
        </p:txBody>
      </p:sp>
      <p:sp>
        <p:nvSpPr>
          <p:cNvPr id="12" name="Rectangle 11"/>
          <p:cNvSpPr/>
          <p:nvPr/>
        </p:nvSpPr>
        <p:spPr>
          <a:xfrm>
            <a:off x="3113088" y="315682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Languages</a:t>
            </a:r>
            <a:endParaRPr lang="en-US" sz="1200" dirty="0"/>
          </a:p>
        </p:txBody>
      </p:sp>
      <p:sp>
        <p:nvSpPr>
          <p:cNvPr id="13" name="Rectangle 12"/>
          <p:cNvSpPr/>
          <p:nvPr/>
        </p:nvSpPr>
        <p:spPr>
          <a:xfrm>
            <a:off x="3103527" y="386411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Restore purchases</a:t>
            </a:r>
            <a:endParaRPr lang="en-US" sz="1200" dirty="0"/>
          </a:p>
        </p:txBody>
      </p:sp>
      <p:sp>
        <p:nvSpPr>
          <p:cNvPr id="14" name="Rectangle 13"/>
          <p:cNvSpPr/>
          <p:nvPr/>
        </p:nvSpPr>
        <p:spPr>
          <a:xfrm>
            <a:off x="3113088" y="457139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Reset the game</a:t>
            </a:r>
            <a:endParaRPr lang="en-US" sz="1200" dirty="0"/>
          </a:p>
        </p:txBody>
      </p:sp>
      <p:sp>
        <p:nvSpPr>
          <p:cNvPr id="16" name="Rectangle 15"/>
          <p:cNvSpPr/>
          <p:nvPr/>
        </p:nvSpPr>
        <p:spPr>
          <a:xfrm>
            <a:off x="10487216" y="308847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Level select</a:t>
            </a:r>
            <a:endParaRPr lang="en-US" sz="1200" dirty="0"/>
          </a:p>
        </p:txBody>
      </p:sp>
      <p:sp>
        <p:nvSpPr>
          <p:cNvPr id="17" name="Rectangle 16"/>
          <p:cNvSpPr/>
          <p:nvPr/>
        </p:nvSpPr>
        <p:spPr>
          <a:xfrm>
            <a:off x="1574151" y="478524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Characters</a:t>
            </a:r>
            <a:endParaRPr lang="en-US" sz="1200" dirty="0"/>
          </a:p>
        </p:txBody>
      </p:sp>
      <p:sp>
        <p:nvSpPr>
          <p:cNvPr id="18" name="Rectangle 17"/>
          <p:cNvSpPr/>
          <p:nvPr/>
        </p:nvSpPr>
        <p:spPr>
          <a:xfrm>
            <a:off x="8074489" y="4145883"/>
            <a:ext cx="895865" cy="5025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Loading</a:t>
            </a:r>
            <a:endParaRPr lang="en-US" sz="1200" dirty="0"/>
          </a:p>
        </p:txBody>
      </p:sp>
      <p:sp>
        <p:nvSpPr>
          <p:cNvPr id="22" name="Rectangle 21"/>
          <p:cNvSpPr/>
          <p:nvPr/>
        </p:nvSpPr>
        <p:spPr>
          <a:xfrm>
            <a:off x="1249038" y="3082818"/>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Treasure chests</a:t>
            </a:r>
            <a:endParaRPr lang="en-US" sz="1200" dirty="0"/>
          </a:p>
        </p:txBody>
      </p:sp>
      <p:sp>
        <p:nvSpPr>
          <p:cNvPr id="224" name="Rectangle 223"/>
          <p:cNvSpPr/>
          <p:nvPr/>
        </p:nvSpPr>
        <p:spPr>
          <a:xfrm>
            <a:off x="7290636" y="5710418"/>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Briefing</a:t>
            </a:r>
            <a:endParaRPr lang="en-US" sz="1200" dirty="0"/>
          </a:p>
        </p:txBody>
      </p:sp>
      <p:sp>
        <p:nvSpPr>
          <p:cNvPr id="230" name="Rectangle 229"/>
          <p:cNvSpPr/>
          <p:nvPr/>
        </p:nvSpPr>
        <p:spPr>
          <a:xfrm>
            <a:off x="5874927" y="464596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Pause</a:t>
            </a:r>
            <a:endParaRPr lang="en-US" sz="1200" dirty="0"/>
          </a:p>
        </p:txBody>
      </p:sp>
      <p:sp>
        <p:nvSpPr>
          <p:cNvPr id="225" name="Slide Number Placeholder 224"/>
          <p:cNvSpPr>
            <a:spLocks noGrp="1"/>
          </p:cNvSpPr>
          <p:nvPr>
            <p:ph type="sldNum" sz="quarter" idx="12"/>
          </p:nvPr>
        </p:nvSpPr>
        <p:spPr/>
        <p:txBody>
          <a:bodyPr/>
          <a:lstStyle/>
          <a:p>
            <a:fld id="{EA77CA53-3FBD-4B6C-80B2-397CF1F87498}" type="slidenum">
              <a:rPr lang="en-US" smtClean="0"/>
              <a:t>27</a:t>
            </a:fld>
            <a:endParaRPr lang="en-US"/>
          </a:p>
        </p:txBody>
      </p:sp>
      <p:sp>
        <p:nvSpPr>
          <p:cNvPr id="28" name="Down Arrow 27"/>
          <p:cNvSpPr/>
          <p:nvPr/>
        </p:nvSpPr>
        <p:spPr>
          <a:xfrm>
            <a:off x="10711173" y="188979"/>
            <a:ext cx="456500" cy="209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Date Placeholder 29"/>
          <p:cNvSpPr>
            <a:spLocks noGrp="1"/>
          </p:cNvSpPr>
          <p:nvPr>
            <p:ph type="dt" sz="half" idx="10"/>
          </p:nvPr>
        </p:nvSpPr>
        <p:spPr/>
        <p:txBody>
          <a:bodyPr/>
          <a:lstStyle/>
          <a:p>
            <a:fld id="{F323CACE-B3D3-454E-A9F2-5AA7709A9A64}" type="datetime1">
              <a:rPr lang="en-US" smtClean="0"/>
              <a:t>4/24/2017</a:t>
            </a:fld>
            <a:endParaRPr lang="en-US"/>
          </a:p>
        </p:txBody>
      </p:sp>
      <p:sp>
        <p:nvSpPr>
          <p:cNvPr id="140" name="Rectangle 139"/>
          <p:cNvSpPr/>
          <p:nvPr/>
        </p:nvSpPr>
        <p:spPr>
          <a:xfrm>
            <a:off x="1249038" y="223630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Odds</a:t>
            </a:r>
            <a:endParaRPr lang="en-US" sz="1200" dirty="0"/>
          </a:p>
        </p:txBody>
      </p:sp>
      <p:cxnSp>
        <p:nvCxnSpPr>
          <p:cNvPr id="250" name="Elbow Connector 249"/>
          <p:cNvCxnSpPr>
            <a:stCxn id="3" idx="2"/>
            <a:endCxn id="155" idx="0"/>
          </p:cNvCxnSpPr>
          <p:nvPr/>
        </p:nvCxnSpPr>
        <p:spPr>
          <a:xfrm rot="5400000">
            <a:off x="10781180" y="1072786"/>
            <a:ext cx="312220" cy="299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10487857" y="1230395"/>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Title</a:t>
            </a:r>
          </a:p>
        </p:txBody>
      </p:sp>
      <p:sp>
        <p:nvSpPr>
          <p:cNvPr id="185" name="Rectangle 184"/>
          <p:cNvSpPr/>
          <p:nvPr/>
        </p:nvSpPr>
        <p:spPr>
          <a:xfrm>
            <a:off x="8980139" y="1820778"/>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Level Info</a:t>
            </a:r>
            <a:endParaRPr lang="en-US" sz="1200" dirty="0"/>
          </a:p>
        </p:txBody>
      </p:sp>
      <p:sp>
        <p:nvSpPr>
          <p:cNvPr id="256" name="Rectangle 255"/>
          <p:cNvSpPr/>
          <p:nvPr/>
        </p:nvSpPr>
        <p:spPr>
          <a:xfrm>
            <a:off x="3109588" y="243726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Controls</a:t>
            </a:r>
            <a:endParaRPr lang="en-US" sz="1200" dirty="0"/>
          </a:p>
        </p:txBody>
      </p:sp>
      <p:cxnSp>
        <p:nvCxnSpPr>
          <p:cNvPr id="261" name="Elbow Connector 260"/>
          <p:cNvCxnSpPr>
            <a:stCxn id="155" idx="2"/>
            <a:endCxn id="102" idx="0"/>
          </p:cNvCxnSpPr>
          <p:nvPr/>
        </p:nvCxnSpPr>
        <p:spPr>
          <a:xfrm rot="5400000">
            <a:off x="10684560" y="1984133"/>
            <a:ext cx="502460" cy="1"/>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11" idx="3"/>
            <a:endCxn id="256" idx="1"/>
          </p:cNvCxnSpPr>
          <p:nvPr/>
        </p:nvCxnSpPr>
        <p:spPr>
          <a:xfrm flipV="1">
            <a:off x="2478587" y="2688515"/>
            <a:ext cx="631001" cy="314892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11" idx="3"/>
            <a:endCxn id="12" idx="1"/>
          </p:cNvCxnSpPr>
          <p:nvPr/>
        </p:nvCxnSpPr>
        <p:spPr>
          <a:xfrm flipV="1">
            <a:off x="2478587" y="3408077"/>
            <a:ext cx="634501" cy="2429366"/>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11" idx="3"/>
            <a:endCxn id="13" idx="1"/>
          </p:cNvCxnSpPr>
          <p:nvPr/>
        </p:nvCxnSpPr>
        <p:spPr>
          <a:xfrm flipV="1">
            <a:off x="2478587" y="4115365"/>
            <a:ext cx="624940" cy="172207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1" idx="3"/>
            <a:endCxn id="14" idx="1"/>
          </p:cNvCxnSpPr>
          <p:nvPr/>
        </p:nvCxnSpPr>
        <p:spPr>
          <a:xfrm flipV="1">
            <a:off x="2478587" y="4822653"/>
            <a:ext cx="634501" cy="101479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224" idx="1"/>
            <a:endCxn id="7" idx="3"/>
          </p:cNvCxnSpPr>
          <p:nvPr/>
        </p:nvCxnSpPr>
        <p:spPr>
          <a:xfrm rot="10800000" flipV="1">
            <a:off x="6774314" y="5961671"/>
            <a:ext cx="516323" cy="4751"/>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291"/>
          <p:cNvCxnSpPr>
            <a:stCxn id="7" idx="0"/>
            <a:endCxn id="230" idx="2"/>
          </p:cNvCxnSpPr>
          <p:nvPr/>
        </p:nvCxnSpPr>
        <p:spPr>
          <a:xfrm rot="16200000" flipV="1">
            <a:off x="6041272" y="5430059"/>
            <a:ext cx="566698" cy="3521"/>
          </a:xfrm>
          <a:prstGeom prst="bentConnector3">
            <a:avLst>
              <a:gd name="adj1" fmla="val 50000"/>
            </a:avLst>
          </a:prstGeom>
          <a:ln w="6350">
            <a:prstDash val="lgDash"/>
            <a:tailEnd type="triangle"/>
          </a:ln>
        </p:spPr>
        <p:style>
          <a:lnRef idx="1">
            <a:schemeClr val="accent1"/>
          </a:lnRef>
          <a:fillRef idx="0">
            <a:schemeClr val="accent1"/>
          </a:fillRef>
          <a:effectRef idx="0">
            <a:schemeClr val="accent1"/>
          </a:effectRef>
          <a:fontRef idx="minor">
            <a:schemeClr val="tx1"/>
          </a:fontRef>
        </p:style>
      </p:cxnSp>
      <p:sp>
        <p:nvSpPr>
          <p:cNvPr id="345" name="Rectangle 344"/>
          <p:cNvSpPr/>
          <p:nvPr/>
        </p:nvSpPr>
        <p:spPr>
          <a:xfrm>
            <a:off x="1592887" y="402328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Collection</a:t>
            </a:r>
            <a:endParaRPr lang="en-US" sz="1200" dirty="0"/>
          </a:p>
        </p:txBody>
      </p:sp>
      <p:cxnSp>
        <p:nvCxnSpPr>
          <p:cNvPr id="405" name="Elbow Connector 404"/>
          <p:cNvCxnSpPr>
            <a:stCxn id="435" idx="3"/>
            <a:endCxn id="9" idx="1"/>
          </p:cNvCxnSpPr>
          <p:nvPr/>
        </p:nvCxnSpPr>
        <p:spPr>
          <a:xfrm>
            <a:off x="5960350" y="2547878"/>
            <a:ext cx="366031" cy="362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9" idx="1"/>
            <a:endCxn id="435" idx="2"/>
          </p:cNvCxnSpPr>
          <p:nvPr/>
        </p:nvCxnSpPr>
        <p:spPr>
          <a:xfrm rot="10800000" flipV="1">
            <a:off x="5512419" y="2551506"/>
            <a:ext cx="813963" cy="247626"/>
          </a:xfrm>
          <a:prstGeom prst="bentConnector4">
            <a:avLst>
              <a:gd name="adj1" fmla="val 22484"/>
              <a:gd name="adj2" fmla="val 19378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35" name="Rectangle 434"/>
          <p:cNvSpPr/>
          <p:nvPr/>
        </p:nvSpPr>
        <p:spPr>
          <a:xfrm>
            <a:off x="5064485" y="229662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popups</a:t>
            </a:r>
            <a:endParaRPr lang="en-US" sz="1200" dirty="0"/>
          </a:p>
        </p:txBody>
      </p:sp>
      <p:sp>
        <p:nvSpPr>
          <p:cNvPr id="102" name="Rectangle 101"/>
          <p:cNvSpPr/>
          <p:nvPr/>
        </p:nvSpPr>
        <p:spPr>
          <a:xfrm>
            <a:off x="10487856" y="223536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Main Menu</a:t>
            </a:r>
          </a:p>
        </p:txBody>
      </p:sp>
      <p:sp>
        <p:nvSpPr>
          <p:cNvPr id="160" name="Rectangle 159"/>
          <p:cNvSpPr/>
          <p:nvPr/>
        </p:nvSpPr>
        <p:spPr>
          <a:xfrm>
            <a:off x="3113088" y="528775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Credits</a:t>
            </a:r>
            <a:endParaRPr lang="en-US" sz="1200" dirty="0"/>
          </a:p>
        </p:txBody>
      </p:sp>
      <p:sp>
        <p:nvSpPr>
          <p:cNvPr id="161" name="Rectangle 160"/>
          <p:cNvSpPr/>
          <p:nvPr/>
        </p:nvSpPr>
        <p:spPr>
          <a:xfrm>
            <a:off x="3085825" y="601973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Rate this app</a:t>
            </a:r>
            <a:endParaRPr lang="en-US" sz="1200" dirty="0"/>
          </a:p>
        </p:txBody>
      </p:sp>
      <p:cxnSp>
        <p:nvCxnSpPr>
          <p:cNvPr id="180" name="Elbow Connector 179"/>
          <p:cNvCxnSpPr>
            <a:stCxn id="102" idx="1"/>
            <a:endCxn id="185" idx="3"/>
          </p:cNvCxnSpPr>
          <p:nvPr/>
        </p:nvCxnSpPr>
        <p:spPr>
          <a:xfrm rot="10800000">
            <a:off x="9876004" y="2072033"/>
            <a:ext cx="611852" cy="414585"/>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02" idx="2"/>
            <a:endCxn id="16" idx="0"/>
          </p:cNvCxnSpPr>
          <p:nvPr/>
        </p:nvCxnSpPr>
        <p:spPr>
          <a:xfrm rot="5400000">
            <a:off x="10760169" y="2912851"/>
            <a:ext cx="350601" cy="640"/>
          </a:xfrm>
          <a:prstGeom prst="bentConnector3">
            <a:avLst>
              <a:gd name="adj1" fmla="val 50000"/>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185" idx="1"/>
            <a:endCxn id="5" idx="3"/>
          </p:cNvCxnSpPr>
          <p:nvPr/>
        </p:nvCxnSpPr>
        <p:spPr>
          <a:xfrm rot="10800000" flipV="1">
            <a:off x="8450247" y="2072031"/>
            <a:ext cx="529893" cy="195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2" idx="3"/>
            <a:endCxn id="140" idx="3"/>
          </p:cNvCxnSpPr>
          <p:nvPr/>
        </p:nvCxnSpPr>
        <p:spPr>
          <a:xfrm flipV="1">
            <a:off x="2144903" y="2487563"/>
            <a:ext cx="12700" cy="846509"/>
          </a:xfrm>
          <a:prstGeom prst="bentConnector3">
            <a:avLst>
              <a:gd name="adj1" fmla="val 18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7" name="Elbow Connector 286"/>
          <p:cNvCxnSpPr>
            <a:stCxn id="16" idx="2"/>
            <a:endCxn id="18" idx="3"/>
          </p:cNvCxnSpPr>
          <p:nvPr/>
        </p:nvCxnSpPr>
        <p:spPr>
          <a:xfrm rot="5400000">
            <a:off x="9549674" y="3011661"/>
            <a:ext cx="806157" cy="1964795"/>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1" name="Elbow Connector 290"/>
          <p:cNvCxnSpPr>
            <a:stCxn id="18" idx="1"/>
            <a:endCxn id="224" idx="0"/>
          </p:cNvCxnSpPr>
          <p:nvPr/>
        </p:nvCxnSpPr>
        <p:spPr>
          <a:xfrm rot="10800000" flipV="1">
            <a:off x="7738569" y="4397136"/>
            <a:ext cx="335920" cy="1313281"/>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4584243" y="464596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Results</a:t>
            </a:r>
            <a:endParaRPr lang="en-US" sz="1200" dirty="0"/>
          </a:p>
        </p:txBody>
      </p:sp>
      <p:cxnSp>
        <p:nvCxnSpPr>
          <p:cNvPr id="346" name="Elbow Connector 345"/>
          <p:cNvCxnSpPr>
            <a:stCxn id="7" idx="1"/>
            <a:endCxn id="343" idx="2"/>
          </p:cNvCxnSpPr>
          <p:nvPr/>
        </p:nvCxnSpPr>
        <p:spPr>
          <a:xfrm rot="10800000">
            <a:off x="5032176" y="5148471"/>
            <a:ext cx="846272" cy="817952"/>
          </a:xfrm>
          <a:prstGeom prst="bentConnector2">
            <a:avLst/>
          </a:prstGeom>
          <a:ln w="38100">
            <a:solidFill>
              <a:schemeClr val="accent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8" name="Elbow Connector 357"/>
          <p:cNvCxnSpPr>
            <a:stCxn id="230" idx="3"/>
            <a:endCxn id="18" idx="0"/>
          </p:cNvCxnSpPr>
          <p:nvPr/>
        </p:nvCxnSpPr>
        <p:spPr>
          <a:xfrm flipV="1">
            <a:off x="6770792" y="4145883"/>
            <a:ext cx="1751630" cy="751334"/>
          </a:xfrm>
          <a:prstGeom prst="bentConnector4">
            <a:avLst>
              <a:gd name="adj1" fmla="val 37214"/>
              <a:gd name="adj2" fmla="val 130426"/>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3" name="Elbow Connector 362"/>
          <p:cNvCxnSpPr>
            <a:stCxn id="11" idx="3"/>
            <a:endCxn id="160" idx="1"/>
          </p:cNvCxnSpPr>
          <p:nvPr/>
        </p:nvCxnSpPr>
        <p:spPr>
          <a:xfrm flipV="1">
            <a:off x="2478587" y="5539005"/>
            <a:ext cx="634501" cy="29843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5" name="Elbow Connector 364"/>
          <p:cNvCxnSpPr>
            <a:stCxn id="11" idx="3"/>
            <a:endCxn id="161" idx="1"/>
          </p:cNvCxnSpPr>
          <p:nvPr/>
        </p:nvCxnSpPr>
        <p:spPr>
          <a:xfrm>
            <a:off x="2478587" y="5837443"/>
            <a:ext cx="607238" cy="43354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0" name="Elbow Connector 389"/>
          <p:cNvCxnSpPr>
            <a:stCxn id="136" idx="0"/>
            <a:endCxn id="22" idx="1"/>
          </p:cNvCxnSpPr>
          <p:nvPr/>
        </p:nvCxnSpPr>
        <p:spPr>
          <a:xfrm rot="5400000" flipH="1" flipV="1">
            <a:off x="706284" y="3333921"/>
            <a:ext cx="542602" cy="542905"/>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136" idx="3"/>
            <a:endCxn id="345" idx="1"/>
          </p:cNvCxnSpPr>
          <p:nvPr/>
        </p:nvCxnSpPr>
        <p:spPr>
          <a:xfrm>
            <a:off x="1154065" y="4127928"/>
            <a:ext cx="438822" cy="146607"/>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5" name="Elbow Connector 394"/>
          <p:cNvCxnSpPr>
            <a:stCxn id="136" idx="3"/>
            <a:endCxn id="17" idx="1"/>
          </p:cNvCxnSpPr>
          <p:nvPr/>
        </p:nvCxnSpPr>
        <p:spPr>
          <a:xfrm>
            <a:off x="1154065" y="4127928"/>
            <a:ext cx="420086" cy="908569"/>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7" name="Elbow Connector 396"/>
          <p:cNvCxnSpPr>
            <a:stCxn id="136" idx="0"/>
            <a:endCxn id="9" idx="0"/>
          </p:cNvCxnSpPr>
          <p:nvPr/>
        </p:nvCxnSpPr>
        <p:spPr>
          <a:xfrm rot="5400000" flipH="1" flipV="1">
            <a:off x="2952012" y="54373"/>
            <a:ext cx="1576422" cy="6068181"/>
          </a:xfrm>
          <a:prstGeom prst="bentConnector3">
            <a:avLst>
              <a:gd name="adj1" fmla="val 11450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4" name="Elbow Connector 403"/>
          <p:cNvCxnSpPr>
            <a:stCxn id="343" idx="0"/>
            <a:endCxn id="18" idx="0"/>
          </p:cNvCxnSpPr>
          <p:nvPr/>
        </p:nvCxnSpPr>
        <p:spPr>
          <a:xfrm rot="5400000" flipH="1" flipV="1">
            <a:off x="6527259" y="2650800"/>
            <a:ext cx="500080" cy="3490246"/>
          </a:xfrm>
          <a:prstGeom prst="bentConnector3">
            <a:avLst>
              <a:gd name="adj1" fmla="val 14571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79" name="Elbow Connector 5178"/>
          <p:cNvCxnSpPr>
            <a:stCxn id="5" idx="1"/>
            <a:endCxn id="9" idx="0"/>
          </p:cNvCxnSpPr>
          <p:nvPr/>
        </p:nvCxnSpPr>
        <p:spPr>
          <a:xfrm rot="10800000" flipV="1">
            <a:off x="6774315" y="2073990"/>
            <a:ext cx="780067" cy="226261"/>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265" name="Elbow Connector 5264"/>
          <p:cNvCxnSpPr>
            <a:stCxn id="136" idx="2"/>
            <a:endCxn id="11" idx="1"/>
          </p:cNvCxnSpPr>
          <p:nvPr/>
        </p:nvCxnSpPr>
        <p:spPr>
          <a:xfrm rot="16200000" flipH="1">
            <a:off x="415297" y="4670017"/>
            <a:ext cx="1458261" cy="876589"/>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258200" y="3876674"/>
            <a:ext cx="895865" cy="5025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TOP BAR</a:t>
            </a:r>
            <a:endParaRPr lang="en-US" sz="1200" dirty="0"/>
          </a:p>
        </p:txBody>
      </p:sp>
      <p:cxnSp>
        <p:nvCxnSpPr>
          <p:cNvPr id="153" name="Elbow Connector 152"/>
          <p:cNvCxnSpPr>
            <a:stCxn id="140" idx="1"/>
            <a:endCxn id="22" idx="0"/>
          </p:cNvCxnSpPr>
          <p:nvPr/>
        </p:nvCxnSpPr>
        <p:spPr>
          <a:xfrm rot="10800000" flipH="1" flipV="1">
            <a:off x="1249037" y="2487562"/>
            <a:ext cx="447933" cy="595255"/>
          </a:xfrm>
          <a:prstGeom prst="bentConnector4">
            <a:avLst>
              <a:gd name="adj1" fmla="val -51034"/>
              <a:gd name="adj2" fmla="val 71105"/>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7665076" y="3093392"/>
            <a:ext cx="895865" cy="5025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TOP BAR</a:t>
            </a:r>
            <a:endParaRPr lang="en-US" sz="1200" dirty="0"/>
          </a:p>
        </p:txBody>
      </p:sp>
      <p:cxnSp>
        <p:nvCxnSpPr>
          <p:cNvPr id="177" name="Elbow Connector 176"/>
          <p:cNvCxnSpPr>
            <a:stCxn id="102" idx="1"/>
            <a:endCxn id="175" idx="0"/>
          </p:cNvCxnSpPr>
          <p:nvPr/>
        </p:nvCxnSpPr>
        <p:spPr>
          <a:xfrm rot="10800000" flipV="1">
            <a:off x="8113010" y="2486616"/>
            <a:ext cx="2374847" cy="606775"/>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6" idx="1"/>
            <a:endCxn id="175" idx="3"/>
          </p:cNvCxnSpPr>
          <p:nvPr/>
        </p:nvCxnSpPr>
        <p:spPr>
          <a:xfrm rot="10800000" flipV="1">
            <a:off x="8560942" y="3339726"/>
            <a:ext cx="1926275" cy="492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343" idx="1"/>
            <a:endCxn id="175" idx="1"/>
          </p:cNvCxnSpPr>
          <p:nvPr/>
        </p:nvCxnSpPr>
        <p:spPr>
          <a:xfrm rot="10800000" flipH="1">
            <a:off x="4584242" y="3344647"/>
            <a:ext cx="3080833" cy="1552571"/>
          </a:xfrm>
          <a:prstGeom prst="bentConnector3">
            <a:avLst>
              <a:gd name="adj1" fmla="val -742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18" idx="2"/>
            <a:endCxn id="16" idx="3"/>
          </p:cNvCxnSpPr>
          <p:nvPr/>
        </p:nvCxnSpPr>
        <p:spPr>
          <a:xfrm rot="5400000" flipH="1" flipV="1">
            <a:off x="9298418" y="2563729"/>
            <a:ext cx="1308665" cy="2860659"/>
          </a:xfrm>
          <a:prstGeom prst="bentConnector4">
            <a:avLst>
              <a:gd name="adj1" fmla="val -17468"/>
              <a:gd name="adj2" fmla="val 10799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8" idx="2"/>
            <a:endCxn id="102" idx="3"/>
          </p:cNvCxnSpPr>
          <p:nvPr/>
        </p:nvCxnSpPr>
        <p:spPr>
          <a:xfrm rot="5400000" flipH="1" flipV="1">
            <a:off x="8872184" y="2136854"/>
            <a:ext cx="2161774" cy="2861299"/>
          </a:xfrm>
          <a:prstGeom prst="bentConnector4">
            <a:avLst>
              <a:gd name="adj1" fmla="val -10575"/>
              <a:gd name="adj2" fmla="val 107989"/>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67" name="Picture 2" descr="Image result for boulder dash 30th anniversa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9265" y="5058080"/>
            <a:ext cx="3076354" cy="172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85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Shared branches</a:t>
            </a:r>
            <a:endParaRPr lang="en-US" dirty="0"/>
          </a:p>
        </p:txBody>
      </p:sp>
      <p:sp>
        <p:nvSpPr>
          <p:cNvPr id="6" name="Content Placeholder 5"/>
          <p:cNvSpPr>
            <a:spLocks noGrp="1"/>
          </p:cNvSpPr>
          <p:nvPr>
            <p:ph idx="1"/>
          </p:nvPr>
        </p:nvSpPr>
        <p:spPr/>
        <p:txBody>
          <a:bodyPr>
            <a:noAutofit/>
          </a:bodyPr>
          <a:lstStyle/>
          <a:p>
            <a:pPr marL="0" indent="0">
              <a:spcBef>
                <a:spcPts val="0"/>
              </a:spcBef>
              <a:buNone/>
            </a:pPr>
            <a:r>
              <a:rPr lang="en-US" sz="1200" b="1" dirty="0" err="1" smtClean="0">
                <a:solidFill>
                  <a:schemeClr val="accent5"/>
                </a:solidFill>
                <a:latin typeface="Consolas" panose="020B0609020204030204" pitchFamily="49" charset="0"/>
                <a:cs typeface="Courier New" panose="02070309020205020404" pitchFamily="49" charset="0"/>
              </a:rPr>
              <a:t>enum</a:t>
            </a:r>
            <a:r>
              <a:rPr lang="en-US" sz="1200" b="1" dirty="0" smtClean="0">
                <a:solidFill>
                  <a:schemeClr val="accent5"/>
                </a:solidFill>
                <a:latin typeface="Consolas" panose="020B0609020204030204" pitchFamily="49" charset="0"/>
                <a:cs typeface="Courier New" panose="02070309020205020404" pitchFamily="49" charset="0"/>
              </a:rPr>
              <a:t> </a:t>
            </a:r>
            <a:r>
              <a:rPr lang="en-US" sz="1200" b="1" dirty="0" smtClean="0">
                <a:solidFill>
                  <a:schemeClr val="accent1"/>
                </a:solidFill>
                <a:latin typeface="Consolas" panose="020B0609020204030204" pitchFamily="49" charset="0"/>
                <a:cs typeface="Courier New" panose="02070309020205020404" pitchFamily="49" charset="0"/>
              </a:rPr>
              <a:t>State</a:t>
            </a:r>
            <a:r>
              <a:rPr lang="en-US" sz="1200" b="1" dirty="0" smtClean="0">
                <a:latin typeface="Consolas" panose="020B0609020204030204" pitchFamily="49" charset="0"/>
                <a:cs typeface="Courier New" panose="02070309020205020404" pitchFamily="49" charset="0"/>
              </a:rPr>
              <a:t> { </a:t>
            </a:r>
            <a:r>
              <a:rPr lang="en-US" sz="1200" b="1" dirty="0" err="1" smtClean="0">
                <a:latin typeface="Consolas" panose="020B0609020204030204" pitchFamily="49" charset="0"/>
                <a:cs typeface="Courier New" panose="02070309020205020404" pitchFamily="49" charset="0"/>
              </a:rPr>
              <a:t>MainMenu</a:t>
            </a:r>
            <a:r>
              <a:rPr lang="en-US" sz="1200" b="1" dirty="0" smtClean="0">
                <a:latin typeface="Consolas" panose="020B0609020204030204" pitchFamily="49" charset="0"/>
                <a:cs typeface="Courier New" panose="02070309020205020404" pitchFamily="49" charset="0"/>
              </a:rPr>
              <a:t>, Pause, Options, Language, Credits... } </a:t>
            </a:r>
            <a:r>
              <a:rPr lang="en-US" sz="1200" b="1" dirty="0">
                <a:solidFill>
                  <a:schemeClr val="accent6"/>
                </a:solidFill>
                <a:latin typeface="Consolas" panose="020B0609020204030204" pitchFamily="49" charset="0"/>
                <a:cs typeface="Courier New" panose="02070309020205020404" pitchFamily="49" charset="0"/>
              </a:rPr>
              <a:t>// all states go here</a:t>
            </a:r>
          </a:p>
          <a:p>
            <a:pPr marL="0" indent="0">
              <a:spcBef>
                <a:spcPts val="0"/>
              </a:spcBef>
              <a:buNone/>
            </a:pPr>
            <a:r>
              <a:rPr lang="en-US" sz="1200" b="1" dirty="0">
                <a:solidFill>
                  <a:schemeClr val="accent1"/>
                </a:solidFill>
                <a:latin typeface="Consolas" panose="020B0609020204030204" pitchFamily="49" charset="0"/>
                <a:cs typeface="Courier New" panose="02070309020205020404" pitchFamily="49" charset="0"/>
              </a:rPr>
              <a:t>State</a:t>
            </a:r>
            <a:r>
              <a:rPr lang="en-US" sz="1200" b="1" dirty="0" smtClean="0">
                <a:solidFill>
                  <a:schemeClr val="accent5"/>
                </a:solidFill>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_wherefrom; </a:t>
            </a:r>
            <a:r>
              <a:rPr lang="en-US" sz="1200" b="1" dirty="0">
                <a:solidFill>
                  <a:schemeClr val="accent6"/>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save up to 1 branching point</a:t>
            </a:r>
            <a:endParaRPr lang="en-US" sz="1200" b="1" dirty="0" smtClean="0">
              <a:latin typeface="Consolas" panose="020B0609020204030204" pitchFamily="49" charset="0"/>
              <a:cs typeface="Courier New" panose="02070309020205020404" pitchFamily="49" charset="0"/>
            </a:endParaRPr>
          </a:p>
          <a:p>
            <a:pPr marL="0" indent="0">
              <a:spcBef>
                <a:spcPts val="0"/>
              </a:spcBef>
              <a:buNone/>
            </a:pP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 </a:t>
            </a:r>
            <a:r>
              <a:rPr lang="en-US" sz="1200" b="1" dirty="0" err="1" smtClean="0">
                <a:latin typeface="Consolas" panose="020B0609020204030204" pitchFamily="49" charset="0"/>
                <a:cs typeface="Courier New" panose="02070309020205020404" pitchFamily="49" charset="0"/>
              </a:rPr>
              <a:t>MoveForward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5"/>
                </a:solidFill>
                <a:latin typeface="Consolas" panose="020B0609020204030204" pitchFamily="49" charset="0"/>
                <a:cs typeface="Courier New" panose="02070309020205020404" pitchFamily="49" charset="0"/>
              </a:rPr>
              <a:t>string </a:t>
            </a:r>
            <a:r>
              <a:rPr lang="en-US" sz="1200" b="1" dirty="0" smtClean="0">
                <a:latin typeface="Consolas" panose="020B0609020204030204" pitchFamily="49" charset="0"/>
                <a:cs typeface="Courier New" panose="02070309020205020404" pitchFamily="49" charset="0"/>
              </a:rPr>
              <a:t>whereto)</a:t>
            </a:r>
            <a:r>
              <a:rPr lang="en-US" sz="1200" b="1" dirty="0" smtClean="0">
                <a:solidFill>
                  <a:schemeClr val="accent6"/>
                </a:solidFill>
                <a:latin typeface="Consolas" panose="020B0609020204030204" pitchFamily="49" charset="0"/>
                <a:cs typeface="Courier New" panose="02070309020205020404" pitchFamily="49" charset="0"/>
              </a:rPr>
              <a:t> // move forward in the flow</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switch</a:t>
            </a:r>
            <a:r>
              <a:rPr lang="en-US" sz="1200" b="1" dirty="0" smtClean="0">
                <a:latin typeface="Consolas" panose="020B0609020204030204" pitchFamily="49" charset="0"/>
                <a:cs typeface="Courier New" panose="02070309020205020404" pitchFamily="49" charset="0"/>
              </a:rPr>
              <a:t> (_state)</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.MainMenu</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(whereto == </a:t>
            </a:r>
            <a:r>
              <a:rPr lang="en-US" sz="1200" b="1" dirty="0" smtClean="0">
                <a:solidFill>
                  <a:schemeClr val="accent2"/>
                </a:solidFill>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PushBranch</a:t>
            </a:r>
            <a:r>
              <a:rPr lang="en-US" sz="1200" b="1" dirty="0" smtClean="0">
                <a:latin typeface="Consolas" panose="020B0609020204030204" pitchFamily="49" charset="0"/>
                <a:cs typeface="Courier New" panose="02070309020205020404" pitchFamily="49" charset="0"/>
              </a:rPr>
              <a:t>(</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else</a:t>
            </a: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                             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smtClean="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.Pause</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if</a:t>
            </a:r>
            <a:r>
              <a:rPr lang="en-US" sz="1200" b="1" dirty="0" smtClean="0">
                <a:latin typeface="Consolas" panose="020B0609020204030204" pitchFamily="49" charset="0"/>
                <a:cs typeface="Courier New" panose="02070309020205020404" pitchFamily="49" charset="0"/>
              </a:rPr>
              <a:t> </a:t>
            </a:r>
            <a:r>
              <a:rPr lang="en-US" sz="1200" b="1" dirty="0">
                <a:latin typeface="Consolas" panose="020B0609020204030204" pitchFamily="49" charset="0"/>
                <a:cs typeface="Courier New" panose="02070309020205020404" pitchFamily="49" charset="0"/>
              </a:rPr>
              <a:t>(whereto == </a:t>
            </a:r>
            <a:r>
              <a:rPr lang="en-US" sz="1200" b="1" dirty="0" smtClean="0">
                <a:solidFill>
                  <a:schemeClr val="accent2"/>
                </a:solidFill>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PushBranch</a:t>
            </a:r>
            <a:r>
              <a:rPr lang="en-US" sz="1200" b="1" dirty="0" smtClean="0">
                <a:latin typeface="Consolas" panose="020B0609020204030204" pitchFamily="49" charset="0"/>
                <a:cs typeface="Courier New" panose="02070309020205020404" pitchFamily="49" charset="0"/>
              </a:rPr>
              <a:t>(</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                             else</a:t>
            </a:r>
            <a:r>
              <a:rPr lang="en-US" sz="1200" b="1" dirty="0" smtClean="0">
                <a:latin typeface="Consolas" panose="020B0609020204030204" pitchFamily="49" charset="0"/>
                <a:cs typeface="Courier New" panose="02070309020205020404" pitchFamily="49" charset="0"/>
              </a:rPr>
              <a:t> ...</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PushBranch</a:t>
            </a:r>
            <a:r>
              <a:rPr lang="en-US" sz="1200" b="1" dirty="0" smtClean="0">
                <a:latin typeface="Consolas" panose="020B0609020204030204" pitchFamily="49" charset="0"/>
                <a:cs typeface="Courier New" panose="02070309020205020404" pitchFamily="49" charset="0"/>
              </a:rPr>
              <a:t>(</a:t>
            </a:r>
            <a:r>
              <a:rPr lang="en-US" sz="1200" b="1" dirty="0">
                <a:solidFill>
                  <a:schemeClr val="accent1"/>
                </a:solidFill>
                <a:latin typeface="Consolas" panose="020B0609020204030204" pitchFamily="49" charset="0"/>
                <a:cs typeface="Courier New" panose="02070309020205020404" pitchFamily="49" charset="0"/>
              </a:rPr>
              <a:t>State</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newState</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a:t>
            </a:r>
            <a:r>
              <a:rPr lang="en-US" sz="1200" b="1" dirty="0" smtClean="0">
                <a:solidFill>
                  <a:schemeClr val="accent6"/>
                </a:solidFill>
                <a:latin typeface="Consolas" panose="020B0609020204030204" pitchFamily="49" charset="0"/>
                <a:cs typeface="Courier New" panose="02070309020205020404" pitchFamily="49" charset="0"/>
              </a:rPr>
              <a:t>push one branching point</a:t>
            </a: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wherefrom = _state</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err="1" smtClean="0">
                <a:latin typeface="Consolas" panose="020B0609020204030204" pitchFamily="49" charset="0"/>
                <a:cs typeface="Courier New" panose="02070309020205020404" pitchFamily="49" charset="0"/>
              </a:rPr>
              <a:t>newState</a:t>
            </a:r>
            <a:r>
              <a:rPr lang="en-US" sz="1200" b="1" dirty="0" smtClean="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a:t>
            </a:r>
            <a:endParaRPr lang="en-US" sz="1200" b="1" dirty="0" smtClean="0">
              <a:latin typeface="Consolas" panose="020B0609020204030204" pitchFamily="49" charset="0"/>
              <a:cs typeface="Courier New" panose="02070309020205020404" pitchFamily="49" charset="0"/>
            </a:endParaRPr>
          </a:p>
          <a:p>
            <a:pPr marL="0" indent="0">
              <a:spcBef>
                <a:spcPts val="0"/>
              </a:spcBef>
              <a:buNone/>
            </a:pPr>
            <a:r>
              <a:rPr lang="en-US" sz="1200" b="1" dirty="0">
                <a:solidFill>
                  <a:schemeClr val="accent5"/>
                </a:solidFill>
                <a:latin typeface="Consolas" panose="020B0609020204030204" pitchFamily="49" charset="0"/>
                <a:cs typeface="Courier New" panose="02070309020205020404" pitchFamily="49" charset="0"/>
              </a:rPr>
              <a:t>void</a:t>
            </a:r>
            <a:r>
              <a:rPr lang="en-US" sz="1200" b="1" dirty="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MoveBackward</a:t>
            </a:r>
            <a:r>
              <a:rPr lang="en-US" sz="1200" b="1" dirty="0" smtClean="0">
                <a:latin typeface="Consolas" panose="020B0609020204030204" pitchFamily="49" charset="0"/>
                <a:cs typeface="Courier New" panose="02070309020205020404" pitchFamily="49" charset="0"/>
              </a:rPr>
              <a:t>()</a:t>
            </a:r>
            <a:r>
              <a:rPr lang="en-US" sz="1200" b="1" dirty="0">
                <a:solidFill>
                  <a:schemeClr val="accent6"/>
                </a:solidFill>
                <a:latin typeface="Consolas" panose="020B0609020204030204" pitchFamily="49" charset="0"/>
                <a:cs typeface="Courier New" panose="02070309020205020404" pitchFamily="49" charset="0"/>
              </a:rPr>
              <a:t> // move </a:t>
            </a:r>
            <a:r>
              <a:rPr lang="en-US" sz="1200" b="1" dirty="0" smtClean="0">
                <a:solidFill>
                  <a:schemeClr val="accent6"/>
                </a:solidFill>
                <a:latin typeface="Consolas" panose="020B0609020204030204" pitchFamily="49" charset="0"/>
                <a:cs typeface="Courier New" panose="02070309020205020404" pitchFamily="49" charset="0"/>
              </a:rPr>
              <a:t>backward </a:t>
            </a:r>
            <a:r>
              <a:rPr lang="en-US" sz="1200" b="1" dirty="0">
                <a:solidFill>
                  <a:schemeClr val="accent6"/>
                </a:solidFill>
                <a:latin typeface="Consolas" panose="020B0609020204030204" pitchFamily="49" charset="0"/>
                <a:cs typeface="Courier New" panose="02070309020205020404" pitchFamily="49" charset="0"/>
              </a:rPr>
              <a:t>in the flow</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switch</a:t>
            </a:r>
            <a:r>
              <a:rPr lang="en-US" sz="1200" b="1" dirty="0">
                <a:latin typeface="Consolas" panose="020B0609020204030204" pitchFamily="49" charset="0"/>
                <a:cs typeface="Courier New" panose="02070309020205020404" pitchFamily="49" charset="0"/>
              </a:rPr>
              <a:t> (_state)</a:t>
            </a: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.Options</a:t>
            </a:r>
            <a:r>
              <a:rPr lang="en-US" sz="1200" b="1" dirty="0" smtClean="0">
                <a:latin typeface="Consolas" panose="020B0609020204030204" pitchFamily="49" charset="0"/>
                <a:cs typeface="Courier New" panose="02070309020205020404" pitchFamily="49" charset="0"/>
              </a:rPr>
              <a:t>:      _</a:t>
            </a:r>
            <a:r>
              <a:rPr lang="en-US" sz="1200" b="1" dirty="0">
                <a:latin typeface="Consolas" panose="020B0609020204030204" pitchFamily="49" charset="0"/>
                <a:cs typeface="Courier New" panose="02070309020205020404" pitchFamily="49" charset="0"/>
              </a:rPr>
              <a:t>state = </a:t>
            </a:r>
            <a:r>
              <a:rPr lang="en-US" sz="1200" b="1" dirty="0" smtClean="0">
                <a:latin typeface="Consolas" panose="020B0609020204030204" pitchFamily="49" charset="0"/>
                <a:cs typeface="Courier New" panose="02070309020205020404" pitchFamily="49" charset="0"/>
              </a:rPr>
              <a:t>_wherefrom;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a:latin typeface="Consolas" panose="020B0609020204030204" pitchFamily="49" charset="0"/>
                <a:cs typeface="Courier New" panose="02070309020205020404" pitchFamily="49" charset="0"/>
              </a:rPr>
              <a:t>;</a:t>
            </a:r>
          </a:p>
          <a:p>
            <a:pPr marL="0" indent="0">
              <a:spcBef>
                <a:spcPts val="0"/>
              </a:spcBef>
              <a:buNone/>
            </a:pPr>
            <a:r>
              <a:rPr lang="en-US" sz="1200" b="1" dirty="0" smtClean="0">
                <a:latin typeface="Consolas" panose="020B0609020204030204" pitchFamily="49" charset="0"/>
                <a:cs typeface="Courier New" panose="02070309020205020404" pitchFamily="49" charset="0"/>
              </a:rPr>
              <a:t>        ...</a:t>
            </a:r>
            <a:endParaRPr lang="en-US" sz="1200" b="1" dirty="0">
              <a:latin typeface="Consolas" panose="020B0609020204030204" pitchFamily="49" charset="0"/>
              <a:cs typeface="Courier New" panose="02070309020205020404" pitchFamily="49" charset="0"/>
            </a:endParaRPr>
          </a:p>
          <a:p>
            <a:pPr marL="0" indent="0">
              <a:spcBef>
                <a:spcPts val="0"/>
              </a:spcBef>
              <a:buNone/>
            </a:pPr>
            <a:r>
              <a:rPr lang="en-US" sz="1200" b="1" dirty="0">
                <a:latin typeface="Consolas" panose="020B0609020204030204" pitchFamily="49" charset="0"/>
                <a:cs typeface="Courier New" panose="02070309020205020404" pitchFamily="49" charset="0"/>
              </a:rPr>
              <a:t>    }</a:t>
            </a:r>
          </a:p>
          <a:p>
            <a:pPr marL="0" indent="0">
              <a:spcBef>
                <a:spcPts val="0"/>
              </a:spcBef>
              <a:buNone/>
            </a:pPr>
            <a:r>
              <a:rPr lang="en-US" sz="1200" b="1" dirty="0" smtClean="0">
                <a:latin typeface="Consolas" panose="020B0609020204030204" pitchFamily="49" charset="0"/>
                <a:cs typeface="Courier New" panose="02070309020205020404" pitchFamily="49" charset="0"/>
              </a:rPr>
              <a:t>}</a:t>
            </a:r>
            <a:endParaRPr lang="en-US" sz="1200" b="1" dirty="0">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2579800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ello kitty world of frie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60260" y="5343678"/>
            <a:ext cx="2577651" cy="1449929"/>
          </a:xfrm>
          <a:prstGeom prst="rect">
            <a:avLst/>
          </a:prstGeom>
          <a:noFill/>
          <a:extLst>
            <a:ext uri="{909E8E84-426E-40DD-AFC4-6F175D3DCCD1}">
              <a14:hiddenFill xmlns:a14="http://schemas.microsoft.com/office/drawing/2010/main">
                <a:solidFill>
                  <a:srgbClr val="FFFFFF"/>
                </a:solidFill>
              </a14:hiddenFill>
            </a:ext>
          </a:extLst>
        </p:spPr>
      </p:pic>
      <p:sp>
        <p:nvSpPr>
          <p:cNvPr id="191" name="Title 190"/>
          <p:cNvSpPr>
            <a:spLocks noGrp="1"/>
          </p:cNvSpPr>
          <p:nvPr>
            <p:ph type="title"/>
          </p:nvPr>
        </p:nvSpPr>
        <p:spPr/>
        <p:txBody>
          <a:bodyPr/>
          <a:lstStyle/>
          <a:p>
            <a:r>
              <a:rPr lang="en-US" dirty="0" smtClean="0"/>
              <a:t>Hello Kitty W.O.F.</a:t>
            </a:r>
            <a:endParaRPr lang="en-US" dirty="0"/>
          </a:p>
        </p:txBody>
      </p:sp>
      <p:sp>
        <p:nvSpPr>
          <p:cNvPr id="2" name="Footer Placeholder 1"/>
          <p:cNvSpPr>
            <a:spLocks noGrp="1"/>
          </p:cNvSpPr>
          <p:nvPr>
            <p:ph type="ftr" sz="quarter" idx="11"/>
          </p:nvPr>
        </p:nvSpPr>
        <p:spPr/>
        <p:txBody>
          <a:bodyPr/>
          <a:lstStyle/>
          <a:p>
            <a:r>
              <a:rPr lang="en-US" dirty="0" smtClean="0"/>
              <a:t>Confidential - </a:t>
            </a:r>
            <a:r>
              <a:rPr lang="en-US" dirty="0" err="1" smtClean="0"/>
              <a:t>Katsu</a:t>
            </a:r>
            <a:r>
              <a:rPr lang="en-US" dirty="0" smtClean="0"/>
              <a:t> Entertainment LCC</a:t>
            </a:r>
            <a:endParaRPr lang="en-US" dirty="0"/>
          </a:p>
        </p:txBody>
      </p:sp>
      <p:sp>
        <p:nvSpPr>
          <p:cNvPr id="3" name="Rectangle 2"/>
          <p:cNvSpPr/>
          <p:nvPr/>
        </p:nvSpPr>
        <p:spPr>
          <a:xfrm>
            <a:off x="9004956" y="41566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BOOT</a:t>
            </a:r>
            <a:endParaRPr lang="en-US" sz="1200" dirty="0"/>
          </a:p>
        </p:txBody>
      </p:sp>
      <p:sp>
        <p:nvSpPr>
          <p:cNvPr id="4" name="Rectangle 3"/>
          <p:cNvSpPr/>
          <p:nvPr/>
        </p:nvSpPr>
        <p:spPr>
          <a:xfrm>
            <a:off x="9006224" y="118733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Download</a:t>
            </a:r>
            <a:r>
              <a:rPr lang="en-US" sz="1200" dirty="0"/>
              <a:t>s</a:t>
            </a:r>
            <a:endParaRPr lang="en-US" sz="1200" dirty="0" smtClean="0"/>
          </a:p>
        </p:txBody>
      </p:sp>
      <p:sp>
        <p:nvSpPr>
          <p:cNvPr id="5" name="Rectangle 4"/>
          <p:cNvSpPr/>
          <p:nvPr/>
        </p:nvSpPr>
        <p:spPr>
          <a:xfrm>
            <a:off x="8433307" y="5474760"/>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Unlocks</a:t>
            </a:r>
            <a:endParaRPr lang="en-US" sz="1200" dirty="0"/>
          </a:p>
        </p:txBody>
      </p:sp>
      <p:sp>
        <p:nvSpPr>
          <p:cNvPr id="6" name="Rectangle 5"/>
          <p:cNvSpPr/>
          <p:nvPr/>
        </p:nvSpPr>
        <p:spPr>
          <a:xfrm>
            <a:off x="10136779" y="118733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Download</a:t>
            </a:r>
          </a:p>
          <a:p>
            <a:pPr algn="ctr"/>
            <a:r>
              <a:rPr lang="en-US" sz="1200" dirty="0" smtClean="0"/>
              <a:t>Errors</a:t>
            </a:r>
            <a:endParaRPr lang="en-US" sz="1200" dirty="0"/>
          </a:p>
        </p:txBody>
      </p:sp>
      <p:sp>
        <p:nvSpPr>
          <p:cNvPr id="7" name="Rectangle 6"/>
          <p:cNvSpPr/>
          <p:nvPr/>
        </p:nvSpPr>
        <p:spPr>
          <a:xfrm>
            <a:off x="8853368" y="4490264"/>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HUD</a:t>
            </a:r>
            <a:endParaRPr lang="en-US" sz="1200" dirty="0"/>
          </a:p>
        </p:txBody>
      </p:sp>
      <p:sp>
        <p:nvSpPr>
          <p:cNvPr id="8" name="Rectangle 7"/>
          <p:cNvSpPr/>
          <p:nvPr/>
        </p:nvSpPr>
        <p:spPr>
          <a:xfrm>
            <a:off x="3139739" y="206763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News of the day</a:t>
            </a:r>
            <a:endParaRPr lang="en-US" sz="1200" dirty="0"/>
          </a:p>
        </p:txBody>
      </p:sp>
      <p:sp>
        <p:nvSpPr>
          <p:cNvPr id="9" name="Rectangle 8"/>
          <p:cNvSpPr/>
          <p:nvPr/>
        </p:nvSpPr>
        <p:spPr>
          <a:xfrm>
            <a:off x="4372931" y="2953530"/>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IAP Store</a:t>
            </a:r>
            <a:endParaRPr lang="en-US" sz="1200" dirty="0"/>
          </a:p>
        </p:txBody>
      </p:sp>
      <p:sp>
        <p:nvSpPr>
          <p:cNvPr id="10" name="Rectangle 9"/>
          <p:cNvSpPr/>
          <p:nvPr/>
        </p:nvSpPr>
        <p:spPr>
          <a:xfrm>
            <a:off x="5247805" y="5474760"/>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Level up</a:t>
            </a:r>
            <a:endParaRPr lang="en-US" sz="1200" dirty="0"/>
          </a:p>
        </p:txBody>
      </p:sp>
      <p:sp>
        <p:nvSpPr>
          <p:cNvPr id="11" name="Rectangle 10"/>
          <p:cNvSpPr/>
          <p:nvPr/>
        </p:nvSpPr>
        <p:spPr>
          <a:xfrm>
            <a:off x="10038807" y="448444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Options</a:t>
            </a:r>
            <a:endParaRPr lang="en-US" sz="1200" dirty="0"/>
          </a:p>
        </p:txBody>
      </p:sp>
      <p:sp>
        <p:nvSpPr>
          <p:cNvPr id="12" name="Rectangle 11"/>
          <p:cNvSpPr/>
          <p:nvPr/>
        </p:nvSpPr>
        <p:spPr>
          <a:xfrm>
            <a:off x="11189956" y="3116440"/>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Languages</a:t>
            </a:r>
            <a:endParaRPr lang="en-US" sz="1200" dirty="0"/>
          </a:p>
        </p:txBody>
      </p:sp>
      <p:sp>
        <p:nvSpPr>
          <p:cNvPr id="13" name="Rectangle 12"/>
          <p:cNvSpPr/>
          <p:nvPr/>
        </p:nvSpPr>
        <p:spPr>
          <a:xfrm>
            <a:off x="11189952" y="378551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About</a:t>
            </a:r>
            <a:endParaRPr lang="en-US" sz="1200" dirty="0"/>
          </a:p>
        </p:txBody>
      </p:sp>
      <p:sp>
        <p:nvSpPr>
          <p:cNvPr id="14" name="Rectangle 13"/>
          <p:cNvSpPr/>
          <p:nvPr/>
        </p:nvSpPr>
        <p:spPr>
          <a:xfrm>
            <a:off x="11189951" y="4461075"/>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Help</a:t>
            </a:r>
            <a:endParaRPr lang="en-US" sz="1200" dirty="0"/>
          </a:p>
        </p:txBody>
      </p:sp>
      <p:sp>
        <p:nvSpPr>
          <p:cNvPr id="15" name="Rectangle 14"/>
          <p:cNvSpPr/>
          <p:nvPr/>
        </p:nvSpPr>
        <p:spPr>
          <a:xfrm>
            <a:off x="6314263" y="5476173"/>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Rate this app</a:t>
            </a:r>
            <a:endParaRPr lang="en-US" sz="1200" dirty="0"/>
          </a:p>
        </p:txBody>
      </p:sp>
      <p:sp>
        <p:nvSpPr>
          <p:cNvPr id="16" name="Rectangle 15"/>
          <p:cNvSpPr/>
          <p:nvPr/>
        </p:nvSpPr>
        <p:spPr>
          <a:xfrm>
            <a:off x="7404201" y="2584855"/>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City Map</a:t>
            </a:r>
            <a:endParaRPr lang="en-US" sz="1200" dirty="0"/>
          </a:p>
        </p:txBody>
      </p:sp>
      <p:sp>
        <p:nvSpPr>
          <p:cNvPr id="17" name="Rectangle 16"/>
          <p:cNvSpPr/>
          <p:nvPr/>
        </p:nvSpPr>
        <p:spPr>
          <a:xfrm>
            <a:off x="7404201" y="1682152"/>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World Map</a:t>
            </a:r>
            <a:endParaRPr lang="en-US" sz="1200" dirty="0"/>
          </a:p>
        </p:txBody>
      </p:sp>
      <p:sp>
        <p:nvSpPr>
          <p:cNvPr id="18" name="Rectangle 17"/>
          <p:cNvSpPr/>
          <p:nvPr/>
        </p:nvSpPr>
        <p:spPr>
          <a:xfrm>
            <a:off x="3189245" y="5467639"/>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Story dialogs</a:t>
            </a:r>
            <a:endParaRPr lang="en-US" sz="1200" dirty="0"/>
          </a:p>
        </p:txBody>
      </p:sp>
      <p:sp>
        <p:nvSpPr>
          <p:cNvPr id="20" name="Rectangle 19"/>
          <p:cNvSpPr/>
          <p:nvPr/>
        </p:nvSpPr>
        <p:spPr>
          <a:xfrm>
            <a:off x="418132" y="5474760"/>
            <a:ext cx="895865" cy="50250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solidFill>
                  <a:schemeClr val="bg1"/>
                </a:solidFill>
              </a:rPr>
              <a:t>Daily Bonus</a:t>
            </a:r>
            <a:endParaRPr lang="en-US" sz="1200" dirty="0">
              <a:solidFill>
                <a:schemeClr val="bg1"/>
              </a:solidFill>
            </a:endParaRPr>
          </a:p>
        </p:txBody>
      </p:sp>
      <p:sp>
        <p:nvSpPr>
          <p:cNvPr id="22" name="Rectangle 21"/>
          <p:cNvSpPr/>
          <p:nvPr/>
        </p:nvSpPr>
        <p:spPr>
          <a:xfrm>
            <a:off x="418131" y="332220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Inventory</a:t>
            </a:r>
            <a:endParaRPr lang="en-US" sz="1200" dirty="0"/>
          </a:p>
        </p:txBody>
      </p:sp>
      <p:sp>
        <p:nvSpPr>
          <p:cNvPr id="167" name="Rectangle 166"/>
          <p:cNvSpPr/>
          <p:nvPr/>
        </p:nvSpPr>
        <p:spPr>
          <a:xfrm>
            <a:off x="418130" y="166779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Add friend</a:t>
            </a:r>
            <a:endParaRPr lang="en-US" sz="1200" dirty="0"/>
          </a:p>
        </p:txBody>
      </p:sp>
      <p:sp>
        <p:nvSpPr>
          <p:cNvPr id="168" name="Rectangle 167"/>
          <p:cNvSpPr/>
          <p:nvPr/>
        </p:nvSpPr>
        <p:spPr>
          <a:xfrm>
            <a:off x="418130" y="2346312"/>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Friends list</a:t>
            </a:r>
            <a:endParaRPr lang="en-US" sz="1200" dirty="0"/>
          </a:p>
        </p:txBody>
      </p:sp>
      <p:sp>
        <p:nvSpPr>
          <p:cNvPr id="182" name="Rectangle 181"/>
          <p:cNvSpPr/>
          <p:nvPr/>
        </p:nvSpPr>
        <p:spPr>
          <a:xfrm>
            <a:off x="10968962" y="406431"/>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Reboot</a:t>
            </a:r>
            <a:endParaRPr lang="en-US" sz="1200" dirty="0"/>
          </a:p>
        </p:txBody>
      </p:sp>
      <p:sp>
        <p:nvSpPr>
          <p:cNvPr id="216" name="Rectangle 215"/>
          <p:cNvSpPr/>
          <p:nvPr/>
        </p:nvSpPr>
        <p:spPr>
          <a:xfrm>
            <a:off x="1490214" y="547625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Starter Pack</a:t>
            </a:r>
            <a:endParaRPr lang="en-US" sz="1200" dirty="0"/>
          </a:p>
        </p:txBody>
      </p:sp>
      <p:sp>
        <p:nvSpPr>
          <p:cNvPr id="224" name="Rectangle 223"/>
          <p:cNvSpPr/>
          <p:nvPr/>
        </p:nvSpPr>
        <p:spPr>
          <a:xfrm>
            <a:off x="7369291" y="5469657"/>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Quests log</a:t>
            </a:r>
            <a:endParaRPr lang="en-US" sz="1200" dirty="0"/>
          </a:p>
        </p:txBody>
      </p:sp>
      <p:sp>
        <p:nvSpPr>
          <p:cNvPr id="230" name="Rectangle 229"/>
          <p:cNvSpPr/>
          <p:nvPr/>
        </p:nvSpPr>
        <p:spPr>
          <a:xfrm>
            <a:off x="4195479" y="5476173"/>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Activity complete</a:t>
            </a:r>
            <a:endParaRPr lang="en-US" sz="1200" dirty="0"/>
          </a:p>
        </p:txBody>
      </p:sp>
      <p:sp>
        <p:nvSpPr>
          <p:cNvPr id="225" name="Slide Number Placeholder 224"/>
          <p:cNvSpPr>
            <a:spLocks noGrp="1"/>
          </p:cNvSpPr>
          <p:nvPr>
            <p:ph type="sldNum" sz="quarter" idx="12"/>
          </p:nvPr>
        </p:nvSpPr>
        <p:spPr/>
        <p:txBody>
          <a:bodyPr/>
          <a:lstStyle/>
          <a:p>
            <a:fld id="{EA77CA53-3FBD-4B6C-80B2-397CF1F87498}" type="slidenum">
              <a:rPr lang="en-US" smtClean="0"/>
              <a:t>29</a:t>
            </a:fld>
            <a:endParaRPr lang="en-US"/>
          </a:p>
        </p:txBody>
      </p:sp>
      <p:sp>
        <p:nvSpPr>
          <p:cNvPr id="28" name="Down Arrow 27"/>
          <p:cNvSpPr/>
          <p:nvPr/>
        </p:nvSpPr>
        <p:spPr>
          <a:xfrm>
            <a:off x="9225273" y="188979"/>
            <a:ext cx="456500" cy="209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Date Placeholder 29"/>
          <p:cNvSpPr>
            <a:spLocks noGrp="1"/>
          </p:cNvSpPr>
          <p:nvPr>
            <p:ph type="dt" sz="half" idx="10"/>
          </p:nvPr>
        </p:nvSpPr>
        <p:spPr/>
        <p:txBody>
          <a:bodyPr/>
          <a:lstStyle/>
          <a:p>
            <a:fld id="{F323CACE-B3D3-454E-A9F2-5AA7709A9A64}" type="datetime1">
              <a:rPr lang="en-US" smtClean="0"/>
              <a:t>4/24/2017</a:t>
            </a:fld>
            <a:endParaRPr lang="en-US"/>
          </a:p>
        </p:txBody>
      </p:sp>
      <p:sp>
        <p:nvSpPr>
          <p:cNvPr id="140" name="Rectangle 139"/>
          <p:cNvSpPr/>
          <p:nvPr/>
        </p:nvSpPr>
        <p:spPr>
          <a:xfrm>
            <a:off x="3632807" y="3773586"/>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Photo album</a:t>
            </a:r>
            <a:endParaRPr lang="en-US" sz="1200" dirty="0"/>
          </a:p>
        </p:txBody>
      </p:sp>
      <p:cxnSp>
        <p:nvCxnSpPr>
          <p:cNvPr id="250" name="Elbow Connector 249"/>
          <p:cNvCxnSpPr>
            <a:stCxn id="3" idx="2"/>
            <a:endCxn id="4" idx="0"/>
          </p:cNvCxnSpPr>
          <p:nvPr/>
        </p:nvCxnSpPr>
        <p:spPr>
          <a:xfrm rot="16200000" flipH="1">
            <a:off x="9318944" y="1052120"/>
            <a:ext cx="269158" cy="1268"/>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9004954" y="2583573"/>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Managers Start Up</a:t>
            </a:r>
          </a:p>
        </p:txBody>
      </p:sp>
      <p:sp>
        <p:nvSpPr>
          <p:cNvPr id="155" name="Rectangle 154"/>
          <p:cNvSpPr/>
          <p:nvPr/>
        </p:nvSpPr>
        <p:spPr>
          <a:xfrm>
            <a:off x="9004471" y="3376742"/>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Title</a:t>
            </a:r>
          </a:p>
        </p:txBody>
      </p:sp>
      <p:sp>
        <p:nvSpPr>
          <p:cNvPr id="185" name="Rectangle 184"/>
          <p:cNvSpPr/>
          <p:nvPr/>
        </p:nvSpPr>
        <p:spPr>
          <a:xfrm>
            <a:off x="7705467" y="3373369"/>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Intro</a:t>
            </a:r>
            <a:endParaRPr lang="en-US" sz="1200" dirty="0"/>
          </a:p>
        </p:txBody>
      </p:sp>
      <p:sp>
        <p:nvSpPr>
          <p:cNvPr id="192" name="Rectangle 191"/>
          <p:cNvSpPr/>
          <p:nvPr/>
        </p:nvSpPr>
        <p:spPr>
          <a:xfrm>
            <a:off x="9004955" y="1883111"/>
            <a:ext cx="895865" cy="5025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Get Saved State</a:t>
            </a:r>
          </a:p>
        </p:txBody>
      </p:sp>
      <p:sp>
        <p:nvSpPr>
          <p:cNvPr id="256" name="Rectangle 255"/>
          <p:cNvSpPr/>
          <p:nvPr/>
        </p:nvSpPr>
        <p:spPr>
          <a:xfrm>
            <a:off x="11189953" y="2443174"/>
            <a:ext cx="895865" cy="5025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Transfer game</a:t>
            </a:r>
            <a:endParaRPr lang="en-US" sz="1200" dirty="0"/>
          </a:p>
        </p:txBody>
      </p:sp>
      <p:cxnSp>
        <p:nvCxnSpPr>
          <p:cNvPr id="211" name="Elbow Connector 210"/>
          <p:cNvCxnSpPr>
            <a:stCxn id="4" idx="3"/>
            <a:endCxn id="6" idx="1"/>
          </p:cNvCxnSpPr>
          <p:nvPr/>
        </p:nvCxnSpPr>
        <p:spPr>
          <a:xfrm>
            <a:off x="9902089" y="1438587"/>
            <a:ext cx="234690"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4" name="Elbow Connector 213"/>
          <p:cNvCxnSpPr>
            <a:stCxn id="6" idx="3"/>
            <a:endCxn id="182" idx="2"/>
          </p:cNvCxnSpPr>
          <p:nvPr/>
        </p:nvCxnSpPr>
        <p:spPr>
          <a:xfrm flipV="1">
            <a:off x="11032644" y="908939"/>
            <a:ext cx="384251" cy="529648"/>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182" idx="1"/>
            <a:endCxn id="3" idx="3"/>
          </p:cNvCxnSpPr>
          <p:nvPr/>
        </p:nvCxnSpPr>
        <p:spPr>
          <a:xfrm rot="10800000" flipV="1">
            <a:off x="9900822" y="657685"/>
            <a:ext cx="1068141" cy="9236"/>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4" idx="2"/>
            <a:endCxn id="192" idx="0"/>
          </p:cNvCxnSpPr>
          <p:nvPr/>
        </p:nvCxnSpPr>
        <p:spPr>
          <a:xfrm rot="5400000">
            <a:off x="9356888" y="1785842"/>
            <a:ext cx="193270" cy="126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221"/>
          <p:cNvCxnSpPr>
            <a:stCxn id="192" idx="2"/>
            <a:endCxn id="153" idx="0"/>
          </p:cNvCxnSpPr>
          <p:nvPr/>
        </p:nvCxnSpPr>
        <p:spPr>
          <a:xfrm rot="5400000">
            <a:off x="9353911" y="2484596"/>
            <a:ext cx="197954"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56"/>
          <p:cNvCxnSpPr>
            <a:stCxn id="153" idx="2"/>
            <a:endCxn id="155" idx="0"/>
          </p:cNvCxnSpPr>
          <p:nvPr/>
        </p:nvCxnSpPr>
        <p:spPr>
          <a:xfrm rot="5400000">
            <a:off x="9307316" y="3231170"/>
            <a:ext cx="290661" cy="48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6" idx="2"/>
            <a:endCxn id="192" idx="3"/>
          </p:cNvCxnSpPr>
          <p:nvPr/>
        </p:nvCxnSpPr>
        <p:spPr>
          <a:xfrm rot="5400000">
            <a:off x="10020504" y="1570157"/>
            <a:ext cx="444524" cy="68389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155" idx="2"/>
            <a:endCxn id="185" idx="2"/>
          </p:cNvCxnSpPr>
          <p:nvPr/>
        </p:nvCxnSpPr>
        <p:spPr>
          <a:xfrm rot="5400000" flipH="1">
            <a:off x="8801215" y="3228062"/>
            <a:ext cx="3373" cy="1299004"/>
          </a:xfrm>
          <a:prstGeom prst="bentConnector3">
            <a:avLst>
              <a:gd name="adj1" fmla="val -677735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3" name="Elbow Connector 262"/>
          <p:cNvCxnSpPr>
            <a:stCxn id="185" idx="3"/>
            <a:endCxn id="155" idx="1"/>
          </p:cNvCxnSpPr>
          <p:nvPr/>
        </p:nvCxnSpPr>
        <p:spPr>
          <a:xfrm>
            <a:off x="8601332" y="3624623"/>
            <a:ext cx="403139" cy="3373"/>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5" name="Elbow Connector 264"/>
          <p:cNvCxnSpPr>
            <a:stCxn id="155" idx="3"/>
            <a:endCxn id="7" idx="0"/>
          </p:cNvCxnSpPr>
          <p:nvPr/>
        </p:nvCxnSpPr>
        <p:spPr>
          <a:xfrm flipH="1">
            <a:off x="9301301" y="3627996"/>
            <a:ext cx="599035" cy="862268"/>
          </a:xfrm>
          <a:prstGeom prst="bentConnector4">
            <a:avLst>
              <a:gd name="adj1" fmla="val -38161"/>
              <a:gd name="adj2" fmla="val 64569"/>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Elbow Connector 269"/>
          <p:cNvCxnSpPr>
            <a:stCxn id="7" idx="3"/>
            <a:endCxn id="11" idx="1"/>
          </p:cNvCxnSpPr>
          <p:nvPr/>
        </p:nvCxnSpPr>
        <p:spPr>
          <a:xfrm flipV="1">
            <a:off x="9749233" y="4735698"/>
            <a:ext cx="289574" cy="582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2" name="Elbow Connector 271"/>
          <p:cNvCxnSpPr>
            <a:stCxn id="11" idx="0"/>
            <a:endCxn id="182" idx="2"/>
          </p:cNvCxnSpPr>
          <p:nvPr/>
        </p:nvCxnSpPr>
        <p:spPr>
          <a:xfrm rot="5400000" flipH="1" flipV="1">
            <a:off x="9164065" y="2231615"/>
            <a:ext cx="3575505" cy="930155"/>
          </a:xfrm>
          <a:prstGeom prst="bentConnector3">
            <a:avLst>
              <a:gd name="adj1" fmla="val 61508"/>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273"/>
          <p:cNvCxnSpPr>
            <a:stCxn id="256" idx="0"/>
            <a:endCxn id="182" idx="2"/>
          </p:cNvCxnSpPr>
          <p:nvPr/>
        </p:nvCxnSpPr>
        <p:spPr>
          <a:xfrm rot="16200000" flipV="1">
            <a:off x="10760274" y="1565561"/>
            <a:ext cx="1534235" cy="220991"/>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11" idx="0"/>
            <a:endCxn id="256" idx="1"/>
          </p:cNvCxnSpPr>
          <p:nvPr/>
        </p:nvCxnSpPr>
        <p:spPr>
          <a:xfrm rot="5400000" flipH="1" flipV="1">
            <a:off x="9943338" y="3237830"/>
            <a:ext cx="1790016" cy="703213"/>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p:cNvCxnSpPr>
            <a:stCxn id="11" idx="0"/>
            <a:endCxn id="12" idx="1"/>
          </p:cNvCxnSpPr>
          <p:nvPr/>
        </p:nvCxnSpPr>
        <p:spPr>
          <a:xfrm rot="5400000" flipH="1" flipV="1">
            <a:off x="10279973" y="3574461"/>
            <a:ext cx="1116750" cy="70321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11" idx="0"/>
            <a:endCxn id="13" idx="1"/>
          </p:cNvCxnSpPr>
          <p:nvPr/>
        </p:nvCxnSpPr>
        <p:spPr>
          <a:xfrm rot="5400000" flipH="1" flipV="1">
            <a:off x="10614508" y="3909000"/>
            <a:ext cx="447676" cy="703212"/>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p:cNvCxnSpPr>
            <a:stCxn id="11" idx="3"/>
            <a:endCxn id="14" idx="1"/>
          </p:cNvCxnSpPr>
          <p:nvPr/>
        </p:nvCxnSpPr>
        <p:spPr>
          <a:xfrm flipV="1">
            <a:off x="10934672" y="4712329"/>
            <a:ext cx="255279" cy="23369"/>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283"/>
          <p:cNvCxnSpPr>
            <a:stCxn id="7" idx="2"/>
            <a:endCxn id="5" idx="0"/>
          </p:cNvCxnSpPr>
          <p:nvPr/>
        </p:nvCxnSpPr>
        <p:spPr>
          <a:xfrm rot="5400000">
            <a:off x="8850277" y="5023736"/>
            <a:ext cx="481988" cy="42006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Elbow Connector 285"/>
          <p:cNvCxnSpPr>
            <a:stCxn id="7" idx="2"/>
            <a:endCxn id="10" idx="0"/>
          </p:cNvCxnSpPr>
          <p:nvPr/>
        </p:nvCxnSpPr>
        <p:spPr>
          <a:xfrm rot="5400000">
            <a:off x="7257526" y="3430985"/>
            <a:ext cx="481988" cy="360556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Elbow Connector 287"/>
          <p:cNvCxnSpPr>
            <a:stCxn id="7" idx="2"/>
            <a:endCxn id="15" idx="0"/>
          </p:cNvCxnSpPr>
          <p:nvPr/>
        </p:nvCxnSpPr>
        <p:spPr>
          <a:xfrm rot="5400000">
            <a:off x="7790049" y="3964920"/>
            <a:ext cx="483401" cy="2539105"/>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7" idx="2"/>
            <a:endCxn id="224" idx="0"/>
          </p:cNvCxnSpPr>
          <p:nvPr/>
        </p:nvCxnSpPr>
        <p:spPr>
          <a:xfrm rot="5400000">
            <a:off x="8320821" y="4489176"/>
            <a:ext cx="476885" cy="148407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291"/>
          <p:cNvCxnSpPr>
            <a:stCxn id="7" idx="2"/>
            <a:endCxn id="230" idx="0"/>
          </p:cNvCxnSpPr>
          <p:nvPr/>
        </p:nvCxnSpPr>
        <p:spPr>
          <a:xfrm rot="5400000">
            <a:off x="6730657" y="2905528"/>
            <a:ext cx="483401" cy="465788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Elbow Connector 295"/>
          <p:cNvCxnSpPr>
            <a:stCxn id="7" idx="2"/>
            <a:endCxn id="20" idx="0"/>
          </p:cNvCxnSpPr>
          <p:nvPr/>
        </p:nvCxnSpPr>
        <p:spPr>
          <a:xfrm rot="5400000">
            <a:off x="4842689" y="1016148"/>
            <a:ext cx="481988" cy="843523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Elbow Connector 297"/>
          <p:cNvCxnSpPr>
            <a:stCxn id="7" idx="1"/>
            <a:endCxn id="22" idx="3"/>
          </p:cNvCxnSpPr>
          <p:nvPr/>
        </p:nvCxnSpPr>
        <p:spPr>
          <a:xfrm rot="10800000">
            <a:off x="1313996" y="3573458"/>
            <a:ext cx="7539372" cy="116806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Elbow Connector 300"/>
          <p:cNvCxnSpPr>
            <a:stCxn id="7" idx="1"/>
            <a:endCxn id="16" idx="1"/>
          </p:cNvCxnSpPr>
          <p:nvPr/>
        </p:nvCxnSpPr>
        <p:spPr>
          <a:xfrm rot="10800000">
            <a:off x="7404202" y="2836110"/>
            <a:ext cx="1449167" cy="1905409"/>
          </a:xfrm>
          <a:prstGeom prst="bentConnector3">
            <a:avLst>
              <a:gd name="adj1" fmla="val 115775"/>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Elbow Connector 302"/>
          <p:cNvCxnSpPr>
            <a:stCxn id="16" idx="0"/>
            <a:endCxn id="17" idx="2"/>
          </p:cNvCxnSpPr>
          <p:nvPr/>
        </p:nvCxnSpPr>
        <p:spPr>
          <a:xfrm rot="5400000" flipH="1" flipV="1">
            <a:off x="7652037" y="2384758"/>
            <a:ext cx="400195" cy="12700"/>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Elbow Connector 305"/>
          <p:cNvCxnSpPr>
            <a:stCxn id="22" idx="2"/>
            <a:endCxn id="20" idx="1"/>
          </p:cNvCxnSpPr>
          <p:nvPr/>
        </p:nvCxnSpPr>
        <p:spPr>
          <a:xfrm rot="5400000">
            <a:off x="-308553" y="4551396"/>
            <a:ext cx="1901303" cy="447932"/>
          </a:xfrm>
          <a:prstGeom prst="bentConnector4">
            <a:avLst>
              <a:gd name="adj1" fmla="val 43393"/>
              <a:gd name="adj2" fmla="val 151035"/>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8" name="Elbow Connector 307"/>
          <p:cNvCxnSpPr>
            <a:stCxn id="7" idx="2"/>
            <a:endCxn id="216" idx="0"/>
          </p:cNvCxnSpPr>
          <p:nvPr/>
        </p:nvCxnSpPr>
        <p:spPr>
          <a:xfrm rot="5400000">
            <a:off x="5377981" y="1552938"/>
            <a:ext cx="483487" cy="736315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22" idx="2"/>
            <a:endCxn id="216" idx="0"/>
          </p:cNvCxnSpPr>
          <p:nvPr/>
        </p:nvCxnSpPr>
        <p:spPr>
          <a:xfrm rot="16200000" flipH="1">
            <a:off x="576331" y="4114443"/>
            <a:ext cx="1651548" cy="1072083"/>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7" idx="1"/>
            <a:endCxn id="8" idx="0"/>
          </p:cNvCxnSpPr>
          <p:nvPr/>
        </p:nvCxnSpPr>
        <p:spPr>
          <a:xfrm rot="10800000">
            <a:off x="3587672" y="2067632"/>
            <a:ext cx="5265696" cy="2673886"/>
          </a:xfrm>
          <a:prstGeom prst="bentConnector4">
            <a:avLst>
              <a:gd name="adj1" fmla="val 45747"/>
              <a:gd name="adj2" fmla="val 108549"/>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Elbow Connector 313"/>
          <p:cNvCxnSpPr>
            <a:stCxn id="7" idx="1"/>
            <a:endCxn id="18" idx="0"/>
          </p:cNvCxnSpPr>
          <p:nvPr/>
        </p:nvCxnSpPr>
        <p:spPr>
          <a:xfrm rot="10800000" flipV="1">
            <a:off x="3637178" y="4741517"/>
            <a:ext cx="5216190" cy="726121"/>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Elbow Connector 318"/>
          <p:cNvCxnSpPr>
            <a:stCxn id="7" idx="1"/>
            <a:endCxn id="9" idx="3"/>
          </p:cNvCxnSpPr>
          <p:nvPr/>
        </p:nvCxnSpPr>
        <p:spPr>
          <a:xfrm rot="10800000">
            <a:off x="5268796" y="3204784"/>
            <a:ext cx="3584572" cy="1536734"/>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345" name="Rectangle 344"/>
          <p:cNvSpPr/>
          <p:nvPr/>
        </p:nvSpPr>
        <p:spPr>
          <a:xfrm>
            <a:off x="2356523" y="4480336"/>
            <a:ext cx="895865" cy="5025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Clothing store</a:t>
            </a:r>
            <a:endParaRPr lang="en-US" sz="1200" dirty="0"/>
          </a:p>
        </p:txBody>
      </p:sp>
      <p:cxnSp>
        <p:nvCxnSpPr>
          <p:cNvPr id="347" name="Elbow Connector 346"/>
          <p:cNvCxnSpPr>
            <a:stCxn id="7" idx="1"/>
            <a:endCxn id="140" idx="3"/>
          </p:cNvCxnSpPr>
          <p:nvPr/>
        </p:nvCxnSpPr>
        <p:spPr>
          <a:xfrm rot="10800000">
            <a:off x="4528672" y="4024840"/>
            <a:ext cx="4324696" cy="71667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Elbow Connector 348"/>
          <p:cNvCxnSpPr>
            <a:stCxn id="345" idx="0"/>
            <a:endCxn id="140" idx="2"/>
          </p:cNvCxnSpPr>
          <p:nvPr/>
        </p:nvCxnSpPr>
        <p:spPr>
          <a:xfrm rot="5400000" flipH="1" flipV="1">
            <a:off x="3340477" y="3740073"/>
            <a:ext cx="204242" cy="1276284"/>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Elbow Connector 350"/>
          <p:cNvCxnSpPr>
            <a:stCxn id="7" idx="1"/>
            <a:endCxn id="345" idx="3"/>
          </p:cNvCxnSpPr>
          <p:nvPr/>
        </p:nvCxnSpPr>
        <p:spPr>
          <a:xfrm rot="10800000">
            <a:off x="3252388" y="4731590"/>
            <a:ext cx="5600980" cy="992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Elbow Connector 378"/>
          <p:cNvCxnSpPr>
            <a:stCxn id="22" idx="1"/>
            <a:endCxn id="168" idx="1"/>
          </p:cNvCxnSpPr>
          <p:nvPr/>
        </p:nvCxnSpPr>
        <p:spPr>
          <a:xfrm rot="10800000">
            <a:off x="418131" y="2597567"/>
            <a:ext cx="1" cy="975891"/>
          </a:xfrm>
          <a:prstGeom prst="bentConnector3">
            <a:avLst>
              <a:gd name="adj1" fmla="val 2286010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1" name="Elbow Connector 390"/>
          <p:cNvCxnSpPr>
            <a:stCxn id="168" idx="0"/>
            <a:endCxn id="167" idx="2"/>
          </p:cNvCxnSpPr>
          <p:nvPr/>
        </p:nvCxnSpPr>
        <p:spPr>
          <a:xfrm rot="5400000" flipH="1" flipV="1">
            <a:off x="778061" y="2258310"/>
            <a:ext cx="176005" cy="12700"/>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1" name="Elbow Connector 400"/>
          <p:cNvCxnSpPr>
            <a:stCxn id="22" idx="2"/>
            <a:endCxn id="140" idx="1"/>
          </p:cNvCxnSpPr>
          <p:nvPr/>
        </p:nvCxnSpPr>
        <p:spPr>
          <a:xfrm rot="16200000" flipH="1">
            <a:off x="2149371" y="2541403"/>
            <a:ext cx="200129" cy="2766743"/>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Elbow Connector 402"/>
          <p:cNvCxnSpPr>
            <a:stCxn id="8" idx="2"/>
            <a:endCxn id="22" idx="0"/>
          </p:cNvCxnSpPr>
          <p:nvPr/>
        </p:nvCxnSpPr>
        <p:spPr>
          <a:xfrm rot="5400000">
            <a:off x="1850837" y="1585367"/>
            <a:ext cx="752063" cy="2721608"/>
          </a:xfrm>
          <a:prstGeom prst="bentConnector3">
            <a:avLst>
              <a:gd name="adj1" fmla="val 50000"/>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5" name="Elbow Connector 404"/>
          <p:cNvCxnSpPr>
            <a:stCxn id="8" idx="3"/>
            <a:endCxn id="9" idx="0"/>
          </p:cNvCxnSpPr>
          <p:nvPr/>
        </p:nvCxnSpPr>
        <p:spPr>
          <a:xfrm>
            <a:off x="4035604" y="2318886"/>
            <a:ext cx="785260" cy="634644"/>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168" idx="3"/>
            <a:endCxn id="9" idx="1"/>
          </p:cNvCxnSpPr>
          <p:nvPr/>
        </p:nvCxnSpPr>
        <p:spPr>
          <a:xfrm>
            <a:off x="1313995" y="2597566"/>
            <a:ext cx="3058936" cy="607218"/>
          </a:xfrm>
          <a:prstGeom prst="bentConnector3">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15" name="Elbow Connector 414"/>
          <p:cNvCxnSpPr>
            <a:stCxn id="8" idx="1"/>
            <a:endCxn id="345" idx="1"/>
          </p:cNvCxnSpPr>
          <p:nvPr/>
        </p:nvCxnSpPr>
        <p:spPr>
          <a:xfrm rot="10800000" flipV="1">
            <a:off x="2356523" y="2318886"/>
            <a:ext cx="783216" cy="2412704"/>
          </a:xfrm>
          <a:prstGeom prst="bentConnector3">
            <a:avLst>
              <a:gd name="adj1" fmla="val 129187"/>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0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85311">
            <a:off x="6380979" y="1886744"/>
            <a:ext cx="4309485" cy="4229100"/>
          </a:xfrm>
          <a:prstGeom prst="rect">
            <a:avLst/>
          </a:prstGeom>
          <a:effectLst>
            <a:softEdge rad="190500"/>
          </a:effectLst>
        </p:spPr>
      </p:pic>
      <p:sp>
        <p:nvSpPr>
          <p:cNvPr id="2" name="Title 1"/>
          <p:cNvSpPr>
            <a:spLocks noGrp="1"/>
          </p:cNvSpPr>
          <p:nvPr>
            <p:ph type="title"/>
          </p:nvPr>
        </p:nvSpPr>
        <p:spPr/>
        <p:txBody>
          <a:bodyPr/>
          <a:lstStyle/>
          <a:p>
            <a:r>
              <a:rPr lang="en-US" dirty="0" smtClean="0"/>
              <a:t>What is this about?</a:t>
            </a:r>
            <a:endParaRPr lang="en-US" dirty="0"/>
          </a:p>
        </p:txBody>
      </p:sp>
      <p:sp>
        <p:nvSpPr>
          <p:cNvPr id="3" name="Content Placeholder 2"/>
          <p:cNvSpPr>
            <a:spLocks noGrp="1"/>
          </p:cNvSpPr>
          <p:nvPr>
            <p:ph idx="1"/>
          </p:nvPr>
        </p:nvSpPr>
        <p:spPr/>
        <p:txBody>
          <a:bodyPr>
            <a:normAutofit/>
          </a:bodyPr>
          <a:lstStyle/>
          <a:p>
            <a:r>
              <a:rPr lang="en-US" dirty="0"/>
              <a:t>Not graphics, audio, gameplay…</a:t>
            </a:r>
          </a:p>
          <a:p>
            <a:r>
              <a:rPr lang="en-US" dirty="0"/>
              <a:t>Not pipelines or </a:t>
            </a:r>
            <a:r>
              <a:rPr lang="en-US" dirty="0" smtClean="0"/>
              <a:t>tools</a:t>
            </a:r>
          </a:p>
          <a:p>
            <a:endParaRPr lang="en-US" dirty="0" smtClean="0"/>
          </a:p>
          <a:p>
            <a:r>
              <a:rPr lang="en-US" dirty="0" smtClean="0"/>
              <a:t>Code you never hear about</a:t>
            </a:r>
          </a:p>
          <a:p>
            <a:r>
              <a:rPr lang="en-US" dirty="0" smtClean="0"/>
              <a:t>Not “glamorous” but super useful</a:t>
            </a:r>
          </a:p>
          <a:p>
            <a:r>
              <a:rPr lang="en-US" dirty="0" smtClean="0"/>
              <a:t>Equally as important as the rest</a:t>
            </a:r>
            <a:endParaRPr lang="en-US" dirty="0"/>
          </a:p>
          <a:p>
            <a:endParaRPr lang="en-US" dirty="0" smtClean="0"/>
          </a:p>
          <a:p>
            <a:r>
              <a:rPr lang="en-US" dirty="0" smtClean="0"/>
              <a:t>A generalist approach to games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4270">
            <a:off x="7278255" y="1690688"/>
            <a:ext cx="4443124" cy="4457442"/>
          </a:xfrm>
          <a:prstGeom prst="rect">
            <a:avLst/>
          </a:prstGeom>
          <a:effectLst>
            <a:softEdge rad="190500"/>
          </a:effectLst>
        </p:spPr>
      </p:pic>
      <p:pic>
        <p:nvPicPr>
          <p:cNvPr id="1036" name="Picture 12" descr="Related image"/>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99480" y="1949254"/>
            <a:ext cx="35230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screen logic</a:t>
            </a:r>
            <a:endParaRPr lang="en-US" dirty="0"/>
          </a:p>
        </p:txBody>
      </p:sp>
      <p:sp>
        <p:nvSpPr>
          <p:cNvPr id="3" name="Content Placeholder 2"/>
          <p:cNvSpPr>
            <a:spLocks noGrp="1"/>
          </p:cNvSpPr>
          <p:nvPr>
            <p:ph idx="1"/>
          </p:nvPr>
        </p:nvSpPr>
        <p:spPr/>
        <p:txBody>
          <a:bodyPr>
            <a:noAutofit/>
          </a:bodyPr>
          <a:lstStyle/>
          <a:p>
            <a:pPr marL="0" indent="0">
              <a:lnSpc>
                <a:spcPct val="100000"/>
              </a:lnSpc>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string</a:t>
            </a:r>
            <a:r>
              <a:rPr lang="en-US" sz="1200" b="1" dirty="0" smtClean="0">
                <a:solidFill>
                  <a:srgbClr val="2B8FAF"/>
                </a:solidFill>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_</a:t>
            </a:r>
            <a:r>
              <a:rPr lang="en-US" sz="1200" b="1" dirty="0" err="1" smtClean="0">
                <a:latin typeface="Consolas" panose="020B0609020204030204" pitchFamily="49" charset="0"/>
                <a:cs typeface="Courier New" panose="02070309020205020404" pitchFamily="49" charset="0"/>
              </a:rPr>
              <a:t>storeTab</a:t>
            </a:r>
            <a:r>
              <a:rPr lang="en-US" sz="1200" b="1" dirty="0" smtClean="0">
                <a:latin typeface="Consolas" panose="020B0609020204030204" pitchFamily="49" charset="0"/>
                <a:cs typeface="Courier New" panose="02070309020205020404" pitchFamily="49" charset="0"/>
              </a:rPr>
              <a:t> = </a:t>
            </a:r>
            <a:r>
              <a:rPr lang="en-US" sz="1200" b="1" dirty="0" smtClean="0">
                <a:solidFill>
                  <a:schemeClr val="accent5"/>
                </a:solidFill>
                <a:latin typeface="Consolas" panose="020B0609020204030204" pitchFamily="49" charset="0"/>
                <a:cs typeface="Courier New" panose="02070309020205020404" pitchFamily="49" charset="0"/>
              </a:rPr>
              <a:t>null</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cache additional information for initializing the store screen</a:t>
            </a:r>
          </a:p>
          <a:p>
            <a:pPr marL="0" indent="0">
              <a:lnSpc>
                <a:spcPct val="100000"/>
              </a:lnSpc>
              <a:spcBef>
                <a:spcPts val="0"/>
              </a:spcBef>
              <a:buNone/>
            </a:pPr>
            <a:endParaRPr lang="en-US" sz="1200" b="1" dirty="0" smtClean="0">
              <a:solidFill>
                <a:schemeClr val="accent6"/>
              </a:solidFill>
              <a:latin typeface="Consolas" panose="020B0609020204030204" pitchFamily="49" charset="0"/>
              <a:cs typeface="Courier New" panose="02070309020205020404" pitchFamily="49" charset="0"/>
            </a:endParaRPr>
          </a:p>
          <a:p>
            <a:pPr marL="0" indent="0">
              <a:lnSpc>
                <a:spcPct val="100000"/>
              </a:lnSpc>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a:solidFill>
                  <a:srgbClr val="000000"/>
                </a:solidFill>
                <a:latin typeface="Consolas" panose="020B0609020204030204" pitchFamily="49" charset="0"/>
                <a:cs typeface="Courier New" panose="02070309020205020404" pitchFamily="49" charset="0"/>
              </a:rPr>
              <a:t> </a:t>
            </a:r>
            <a:r>
              <a:rPr lang="en-US" sz="1200" b="1" dirty="0" err="1">
                <a:solidFill>
                  <a:srgbClr val="000000"/>
                </a:solidFill>
                <a:latin typeface="Consolas" panose="020B0609020204030204" pitchFamily="49" charset="0"/>
                <a:cs typeface="Courier New" panose="02070309020205020404" pitchFamily="49" charset="0"/>
              </a:rPr>
              <a:t>InStore_Start</a:t>
            </a:r>
            <a:r>
              <a:rPr lang="en-US" sz="1200" b="1" dirty="0">
                <a:solidFill>
                  <a:srgbClr val="000000"/>
                </a:solidFill>
                <a:latin typeface="Consolas" panose="020B0609020204030204" pitchFamily="49" charset="0"/>
                <a:cs typeface="Courier New" panose="02070309020205020404" pitchFamily="49" charset="0"/>
              </a:rPr>
              <a:t>()</a:t>
            </a:r>
            <a:br>
              <a:rPr lang="en-US" sz="1200" b="1" dirty="0">
                <a:solidFill>
                  <a:srgbClr val="000000"/>
                </a:solidFill>
                <a:latin typeface="Consolas" panose="020B0609020204030204" pitchFamily="49" charset="0"/>
                <a:cs typeface="Courier New" panose="02070309020205020404" pitchFamily="49" charset="0"/>
              </a:rPr>
            </a:br>
            <a:r>
              <a:rPr lang="en-US" sz="1200" b="1" dirty="0" smtClean="0">
                <a:solidFill>
                  <a:srgbClr val="000000"/>
                </a:solidFill>
                <a:latin typeface="Consolas" panose="020B0609020204030204" pitchFamily="49" charset="0"/>
                <a:cs typeface="Courier New" panose="02070309020205020404" pitchFamily="49" charset="0"/>
              </a:rPr>
              <a:t>{</a:t>
            </a:r>
            <a:r>
              <a:rPr lang="en-US" sz="1200" b="1" dirty="0">
                <a:solidFill>
                  <a:srgbClr val="000000"/>
                </a:solidFill>
                <a:latin typeface="Consolas" panose="020B0609020204030204" pitchFamily="49" charset="0"/>
                <a:cs typeface="Courier New" panose="02070309020205020404" pitchFamily="49" charset="0"/>
              </a:rPr>
              <a:t/>
            </a:r>
            <a:br>
              <a:rPr lang="en-US" sz="1200" b="1" dirty="0">
                <a:solidFill>
                  <a:srgbClr val="000000"/>
                </a:solidFill>
                <a:latin typeface="Consolas" panose="020B0609020204030204" pitchFamily="49" charset="0"/>
                <a:cs typeface="Courier New" panose="02070309020205020404" pitchFamily="49" charset="0"/>
              </a:rPr>
            </a:br>
            <a:r>
              <a:rPr lang="en-US" sz="1200" b="1" dirty="0">
                <a:solidFill>
                  <a:srgbClr val="000000"/>
                </a:solidFill>
                <a:latin typeface="Consolas" panose="020B0609020204030204" pitchFamily="49" charset="0"/>
                <a:cs typeface="Courier New" panose="02070309020205020404" pitchFamily="49" charset="0"/>
              </a:rPr>
              <a:t>    </a:t>
            </a:r>
            <a:r>
              <a:rPr lang="en-US" sz="1200" b="1" dirty="0" err="1" smtClean="0">
                <a:solidFill>
                  <a:srgbClr val="000000"/>
                </a:solidFill>
                <a:latin typeface="Consolas" panose="020B0609020204030204" pitchFamily="49" charset="0"/>
                <a:cs typeface="Courier New" panose="02070309020205020404" pitchFamily="49" charset="0"/>
              </a:rPr>
              <a:t>CurrentScreen</a:t>
            </a:r>
            <a:r>
              <a:rPr lang="en-US" sz="1200" b="1" dirty="0" smtClean="0">
                <a:solidFill>
                  <a:srgbClr val="000000"/>
                </a:solidFill>
                <a:latin typeface="Consolas" panose="020B0609020204030204" pitchFamily="49" charset="0"/>
                <a:cs typeface="Courier New" panose="02070309020205020404" pitchFamily="49" charset="0"/>
              </a:rPr>
              <a:t> = </a:t>
            </a:r>
            <a:r>
              <a:rPr lang="en-US" sz="1200" b="1" dirty="0" err="1" smtClean="0">
                <a:solidFill>
                  <a:srgbClr val="000000"/>
                </a:solidFill>
                <a:latin typeface="Consolas" panose="020B0609020204030204" pitchFamily="49" charset="0"/>
                <a:cs typeface="Courier New" panose="02070309020205020404" pitchFamily="49" charset="0"/>
              </a:rPr>
              <a:t>LoadScreen</a:t>
            </a:r>
            <a:r>
              <a:rPr lang="en-US" sz="1200" b="1" dirty="0">
                <a:solidFill>
                  <a:srgbClr val="000000"/>
                </a:solidFill>
                <a:latin typeface="Consolas" panose="020B0609020204030204" pitchFamily="49" charset="0"/>
                <a:cs typeface="Courier New" panose="02070309020205020404" pitchFamily="49" charset="0"/>
              </a:rPr>
              <a:t>(</a:t>
            </a:r>
            <a:r>
              <a:rPr lang="en-US" sz="1200" b="1" dirty="0">
                <a:solidFill>
                  <a:schemeClr val="accent2"/>
                </a:solidFill>
                <a:latin typeface="Consolas" panose="020B0609020204030204" pitchFamily="49" charset="0"/>
                <a:cs typeface="Courier New" panose="02070309020205020404" pitchFamily="49" charset="0"/>
              </a:rPr>
              <a:t>"Store</a:t>
            </a:r>
            <a:r>
              <a:rPr lang="en-US" sz="1200" b="1" dirty="0" smtClean="0">
                <a:solidFill>
                  <a:schemeClr val="accent2"/>
                </a:solidFill>
                <a:latin typeface="Consolas" panose="020B0609020204030204" pitchFamily="49" charset="0"/>
                <a:cs typeface="Courier New" panose="02070309020205020404" pitchFamily="49" charset="0"/>
              </a:rPr>
              <a:t>"</a:t>
            </a:r>
            <a:r>
              <a:rPr lang="en-US" sz="1200" b="1" dirty="0" smtClean="0">
                <a:solidFill>
                  <a:srgbClr val="000000"/>
                </a:solidFill>
                <a:latin typeface="Consolas" panose="020B0609020204030204" pitchFamily="49" charset="0"/>
                <a:cs typeface="Courier New" panose="02070309020205020404" pitchFamily="49" charset="0"/>
              </a:rPr>
              <a:t>);</a:t>
            </a:r>
            <a:r>
              <a:rPr lang="en-US" sz="1200" b="1" dirty="0" smtClean="0">
                <a:solidFill>
                  <a:schemeClr val="accent6"/>
                </a:solidFill>
                <a:latin typeface="Consolas" panose="020B0609020204030204" pitchFamily="49" charset="0"/>
                <a:cs typeface="Courier New" panose="02070309020205020404" pitchFamily="49" charset="0"/>
              </a:rPr>
              <a:t> // load the store screen (derives from </a:t>
            </a:r>
            <a:r>
              <a:rPr lang="en-US" sz="1200" b="1" dirty="0" err="1" smtClean="0">
                <a:solidFill>
                  <a:schemeClr val="accent6"/>
                </a:solidFill>
                <a:latin typeface="Consolas" panose="020B0609020204030204" pitchFamily="49" charset="0"/>
                <a:cs typeface="Courier New" panose="02070309020205020404" pitchFamily="49" charset="0"/>
              </a:rPr>
              <a:t>ScreenBase</a:t>
            </a:r>
            <a:r>
              <a:rPr lang="en-US" sz="1200" b="1" dirty="0" smtClean="0">
                <a:solidFill>
                  <a:schemeClr val="accent6"/>
                </a:solidFill>
                <a:latin typeface="Consolas" panose="020B0609020204030204" pitchFamily="49" charset="0"/>
                <a:cs typeface="Courier New" panose="02070309020205020404" pitchFamily="49" charset="0"/>
              </a:rPr>
              <a:t>)</a:t>
            </a:r>
            <a:r>
              <a:rPr lang="en-US" sz="1200" b="1" dirty="0" smtClean="0">
                <a:solidFill>
                  <a:srgbClr val="000000"/>
                </a:solidFill>
                <a:latin typeface="Consolas" panose="020B0609020204030204" pitchFamily="49" charset="0"/>
                <a:cs typeface="Courier New" panose="02070309020205020404" pitchFamily="49" charset="0"/>
              </a:rPr>
              <a:t/>
            </a:r>
            <a:br>
              <a:rPr lang="en-US" sz="1200" b="1" dirty="0" smtClean="0">
                <a:solidFill>
                  <a:srgbClr val="000000"/>
                </a:solidFill>
                <a:latin typeface="Consolas" panose="020B0609020204030204" pitchFamily="49" charset="0"/>
                <a:cs typeface="Courier New" panose="02070309020205020404" pitchFamily="49" charset="0"/>
              </a:rPr>
            </a:br>
            <a:r>
              <a:rPr lang="en-US" sz="1200" b="1" dirty="0">
                <a:solidFill>
                  <a:srgbClr val="000000"/>
                </a:solidFill>
                <a:latin typeface="Consolas" panose="020B0609020204030204" pitchFamily="49" charset="0"/>
                <a:cs typeface="Courier New" panose="02070309020205020404" pitchFamily="49" charset="0"/>
              </a:rPr>
              <a:t>    </a:t>
            </a:r>
            <a:r>
              <a:rPr lang="en-US" sz="1200" b="1" dirty="0" err="1" smtClean="0">
                <a:solidFill>
                  <a:srgbClr val="000000"/>
                </a:solidFill>
                <a:latin typeface="Consolas" panose="020B0609020204030204" pitchFamily="49" charset="0"/>
                <a:cs typeface="Courier New" panose="02070309020205020404" pitchFamily="49" charset="0"/>
              </a:rPr>
              <a:t>CurrentScreen.GetComponent</a:t>
            </a:r>
            <a:r>
              <a:rPr lang="en-US" sz="1200" b="1" dirty="0" smtClean="0">
                <a:solidFill>
                  <a:srgbClr val="000000"/>
                </a:solidFill>
                <a:latin typeface="Consolas" panose="020B0609020204030204" pitchFamily="49" charset="0"/>
                <a:cs typeface="Courier New" panose="02070309020205020404" pitchFamily="49" charset="0"/>
              </a:rPr>
              <a:t>&lt;</a:t>
            </a:r>
            <a:r>
              <a:rPr lang="en-US" sz="1200" b="1" dirty="0" err="1" smtClean="0">
                <a:solidFill>
                  <a:schemeClr val="accent1"/>
                </a:solidFill>
                <a:latin typeface="Consolas" panose="020B0609020204030204" pitchFamily="49" charset="0"/>
                <a:cs typeface="Courier New" panose="02070309020205020404" pitchFamily="49" charset="0"/>
              </a:rPr>
              <a:t>ScreenStore</a:t>
            </a:r>
            <a:r>
              <a:rPr lang="en-US" sz="1200" b="1" dirty="0" smtClean="0">
                <a:solidFill>
                  <a:srgbClr val="000000"/>
                </a:solidFill>
                <a:latin typeface="Consolas" panose="020B0609020204030204" pitchFamily="49" charset="0"/>
                <a:cs typeface="Courier New" panose="02070309020205020404" pitchFamily="49" charset="0"/>
              </a:rPr>
              <a:t>&gt;().</a:t>
            </a:r>
            <a:r>
              <a:rPr lang="en-US" sz="1200" b="1" dirty="0" err="1" smtClean="0">
                <a:solidFill>
                  <a:srgbClr val="000000"/>
                </a:solidFill>
                <a:latin typeface="Consolas" panose="020B0609020204030204" pitchFamily="49" charset="0"/>
                <a:cs typeface="Courier New" panose="02070309020205020404" pitchFamily="49" charset="0"/>
              </a:rPr>
              <a:t>ShowTab</a:t>
            </a:r>
            <a:r>
              <a:rPr lang="en-US" sz="1200" b="1" dirty="0" smtClean="0">
                <a:solidFill>
                  <a:srgbClr val="000000"/>
                </a:solidFill>
                <a:latin typeface="Consolas" panose="020B0609020204030204" pitchFamily="49" charset="0"/>
                <a:cs typeface="Courier New" panose="02070309020205020404" pitchFamily="49" charset="0"/>
              </a:rPr>
              <a:t> (_</a:t>
            </a:r>
            <a:r>
              <a:rPr lang="en-US" sz="1200" b="1" dirty="0" err="1" smtClean="0">
                <a:solidFill>
                  <a:srgbClr val="000000"/>
                </a:solidFill>
                <a:latin typeface="Consolas" panose="020B0609020204030204" pitchFamily="49" charset="0"/>
                <a:cs typeface="Courier New" panose="02070309020205020404" pitchFamily="49" charset="0"/>
              </a:rPr>
              <a:t>storeTab</a:t>
            </a:r>
            <a:r>
              <a:rPr lang="en-US" sz="1200" b="1" dirty="0" smtClean="0">
                <a:solidFill>
                  <a:srgbClr val="000000"/>
                </a:solidFill>
                <a:latin typeface="Consolas" panose="020B0609020204030204" pitchFamily="49" charset="0"/>
                <a:cs typeface="Courier New" panose="02070309020205020404" pitchFamily="49" charset="0"/>
              </a:rPr>
              <a:t>); </a:t>
            </a:r>
            <a:r>
              <a:rPr lang="en-US" sz="1200" b="1" dirty="0" smtClean="0">
                <a:solidFill>
                  <a:schemeClr val="accent6"/>
                </a:solidFill>
                <a:latin typeface="Consolas" panose="020B0609020204030204" pitchFamily="49" charset="0"/>
                <a:cs typeface="Courier New" panose="02070309020205020404" pitchFamily="49" charset="0"/>
              </a:rPr>
              <a:t>// default the screen to showing the right section</a:t>
            </a:r>
            <a:r>
              <a:rPr lang="en-US" sz="1200" b="1" dirty="0">
                <a:solidFill>
                  <a:srgbClr val="000000"/>
                </a:solidFill>
                <a:latin typeface="Consolas" panose="020B0609020204030204" pitchFamily="49" charset="0"/>
                <a:cs typeface="Courier New" panose="02070309020205020404" pitchFamily="49" charset="0"/>
              </a:rPr>
              <a:t/>
            </a:r>
            <a:br>
              <a:rPr lang="en-US" sz="1200" b="1" dirty="0">
                <a:solidFill>
                  <a:srgbClr val="000000"/>
                </a:solidFill>
                <a:latin typeface="Consolas" panose="020B0609020204030204" pitchFamily="49" charset="0"/>
                <a:cs typeface="Courier New" panose="02070309020205020404" pitchFamily="49" charset="0"/>
              </a:rPr>
            </a:br>
            <a:r>
              <a:rPr lang="en-US" sz="1200" b="1" dirty="0" smtClean="0">
                <a:solidFill>
                  <a:srgbClr val="000000"/>
                </a:solidFill>
                <a:latin typeface="Consolas" panose="020B0609020204030204" pitchFamily="49" charset="0"/>
                <a:cs typeface="Courier New" panose="02070309020205020404" pitchFamily="49" charset="0"/>
              </a:rPr>
              <a:t>}</a:t>
            </a:r>
            <a:r>
              <a:rPr lang="en-US" sz="1200" b="1" dirty="0" smtClean="0">
                <a:latin typeface="Consolas" panose="020B0609020204030204" pitchFamily="49" charset="0"/>
                <a:cs typeface="Courier New" panose="02070309020205020404" pitchFamily="49" charset="0"/>
              </a:rPr>
              <a:t> </a:t>
            </a:r>
          </a:p>
          <a:p>
            <a:pPr marL="0" indent="0">
              <a:lnSpc>
                <a:spcPct val="100000"/>
              </a:lnSpc>
              <a:spcBef>
                <a:spcPts val="0"/>
              </a:spcBef>
              <a:buNone/>
            </a:pPr>
            <a:r>
              <a:rPr lang="en-US" sz="1200" b="1" dirty="0" smtClean="0">
                <a:solidFill>
                  <a:schemeClr val="accent5"/>
                </a:solidFill>
                <a:latin typeface="Consolas" panose="020B0609020204030204" pitchFamily="49" charset="0"/>
                <a:cs typeface="Courier New" panose="02070309020205020404" pitchFamily="49" charset="0"/>
              </a:rPr>
              <a:t>void</a:t>
            </a:r>
            <a:r>
              <a:rPr lang="en-US" sz="1200" b="1" dirty="0" smtClean="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MoveForward</a:t>
            </a:r>
            <a:r>
              <a:rPr lang="en-US" sz="1200" b="1" dirty="0" smtClean="0">
                <a:latin typeface="Consolas" panose="020B0609020204030204" pitchFamily="49" charset="0"/>
                <a:cs typeface="Courier New" panose="02070309020205020404" pitchFamily="49" charset="0"/>
              </a:rPr>
              <a:t>(</a:t>
            </a:r>
            <a:r>
              <a:rPr lang="en-US" sz="1200" b="1" dirty="0" smtClean="0">
                <a:solidFill>
                  <a:schemeClr val="accent5"/>
                </a:solidFill>
                <a:latin typeface="Consolas" panose="020B0609020204030204" pitchFamily="49" charset="0"/>
                <a:cs typeface="Courier New" panose="02070309020205020404" pitchFamily="49" charset="0"/>
              </a:rPr>
              <a:t>string</a:t>
            </a:r>
            <a:r>
              <a:rPr lang="en-US" sz="1200" b="1" dirty="0" smtClean="0">
                <a:latin typeface="Consolas" panose="020B0609020204030204" pitchFamily="49" charset="0"/>
                <a:cs typeface="Courier New" panose="02070309020205020404" pitchFamily="49" charset="0"/>
              </a:rPr>
              <a:t> whereto)</a:t>
            </a:r>
          </a:p>
          <a:p>
            <a:pPr marL="0" indent="0">
              <a:lnSpc>
                <a:spcPct val="100000"/>
              </a:lnSpc>
              <a:spcBef>
                <a:spcPts val="0"/>
              </a:spcBef>
              <a:buNone/>
            </a:pPr>
            <a:r>
              <a:rPr lang="en-US" sz="1200" b="1" dirty="0" smtClean="0">
                <a:latin typeface="Consolas" panose="020B0609020204030204" pitchFamily="49" charset="0"/>
                <a:cs typeface="Courier New" panose="02070309020205020404" pitchFamily="49" charset="0"/>
              </a:rPr>
              <a:t>{</a:t>
            </a:r>
          </a:p>
          <a:p>
            <a:pPr marL="0" indent="0">
              <a:lnSpc>
                <a:spcPct val="100000"/>
              </a:lnSpc>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switch</a:t>
            </a:r>
            <a:r>
              <a:rPr lang="en-US" sz="1200" b="1" dirty="0" smtClean="0">
                <a:latin typeface="Consolas" panose="020B0609020204030204" pitchFamily="49" charset="0"/>
                <a:cs typeface="Courier New" panose="02070309020205020404" pitchFamily="49" charset="0"/>
              </a:rPr>
              <a:t> (_state)</a:t>
            </a:r>
          </a:p>
          <a:p>
            <a:pPr marL="0" indent="0">
              <a:lnSpc>
                <a:spcPct val="100000"/>
              </a:lnSpc>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endParaRPr lang="en-US" sz="1200" b="1" dirty="0">
              <a:latin typeface="Consolas" panose="020B0609020204030204" pitchFamily="49" charset="0"/>
              <a:cs typeface="Courier New" panose="02070309020205020404" pitchFamily="49" charset="0"/>
            </a:endParaRPr>
          </a:p>
          <a:p>
            <a:pPr marL="0" indent="0">
              <a:lnSpc>
                <a:spcPct val="100000"/>
              </a:lnSpc>
              <a:spcBef>
                <a:spcPts val="0"/>
              </a:spcBef>
              <a:buNone/>
            </a:pPr>
            <a:r>
              <a:rPr lang="en-US" sz="1200" b="1" dirty="0" smtClean="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case</a:t>
            </a:r>
            <a:r>
              <a:rPr lang="en-US" sz="1200" b="1" dirty="0">
                <a:latin typeface="Consolas" panose="020B0609020204030204" pitchFamily="49" charset="0"/>
                <a:cs typeface="Courier New" panose="02070309020205020404" pitchFamily="49" charset="0"/>
              </a:rPr>
              <a:t> </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a:latin typeface="Consolas" panose="020B0609020204030204" pitchFamily="49" charset="0"/>
                <a:cs typeface="Courier New" panose="02070309020205020404" pitchFamily="49" charset="0"/>
              </a:rPr>
              <a:t>.InMainMenu</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if</a:t>
            </a: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whereto</a:t>
            </a:r>
            <a:r>
              <a:rPr lang="en-US" sz="1200" b="1" dirty="0">
                <a:latin typeface="Consolas" panose="020B0609020204030204" pitchFamily="49" charset="0"/>
                <a:cs typeface="Courier New" panose="02070309020205020404" pitchFamily="49" charset="0"/>
              </a:rPr>
              <a:t> == </a:t>
            </a:r>
            <a:r>
              <a:rPr lang="en-US" sz="1200" b="1" dirty="0">
                <a:solidFill>
                  <a:schemeClr val="accent2"/>
                </a:solidFill>
                <a:latin typeface="Consolas" panose="020B0609020204030204" pitchFamily="49" charset="0"/>
                <a:cs typeface="Courier New" panose="02070309020205020404" pitchFamily="49" charset="0"/>
              </a:rPr>
              <a:t>"</a:t>
            </a:r>
            <a:r>
              <a:rPr lang="en-US" sz="1200" b="1" dirty="0" err="1">
                <a:solidFill>
                  <a:schemeClr val="accent2"/>
                </a:solidFill>
                <a:latin typeface="Consolas" panose="020B0609020204030204" pitchFamily="49" charset="0"/>
                <a:cs typeface="Courier New" panose="02070309020205020404" pitchFamily="49" charset="0"/>
              </a:rPr>
              <a:t>moreenergy</a:t>
            </a:r>
            <a:r>
              <a:rPr lang="en-US" sz="1200" b="1" dirty="0">
                <a:solidFill>
                  <a:schemeClr val="accent2"/>
                </a:solidFill>
                <a:latin typeface="Consolas" panose="020B0609020204030204" pitchFamily="49" charset="0"/>
                <a:cs typeface="Courier New" panose="02070309020205020404" pitchFamily="49" charset="0"/>
              </a:rPr>
              <a:t>"</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a:t>
            </a:r>
            <a:r>
              <a:rPr lang="en-US" sz="1200" b="1" dirty="0">
                <a:latin typeface="Consolas" panose="020B0609020204030204" pitchFamily="49" charset="0"/>
                <a:cs typeface="Courier New" panose="02070309020205020404" pitchFamily="49" charset="0"/>
              </a:rPr>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_</a:t>
            </a:r>
            <a:r>
              <a:rPr lang="en-US" sz="1200" b="1" dirty="0" err="1">
                <a:latin typeface="Consolas" panose="020B0609020204030204" pitchFamily="49" charset="0"/>
                <a:cs typeface="Courier New" panose="02070309020205020404" pitchFamily="49" charset="0"/>
              </a:rPr>
              <a:t>storeTab</a:t>
            </a:r>
            <a:r>
              <a:rPr lang="en-US" sz="1200" b="1" dirty="0">
                <a:latin typeface="Consolas" panose="020B0609020204030204" pitchFamily="49" charset="0"/>
                <a:cs typeface="Courier New" panose="02070309020205020404" pitchFamily="49" charset="0"/>
              </a:rPr>
              <a:t> = </a:t>
            </a:r>
            <a:r>
              <a:rPr lang="en-US" sz="1200" b="1" dirty="0">
                <a:solidFill>
                  <a:schemeClr val="accent2"/>
                </a:solidFill>
                <a:latin typeface="Consolas" panose="020B0609020204030204" pitchFamily="49" charset="0"/>
                <a:cs typeface="Courier New" panose="02070309020205020404" pitchFamily="49" charset="0"/>
              </a:rPr>
              <a:t>"energy"</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err="1" smtClean="0">
                <a:latin typeface="Consolas" panose="020B0609020204030204" pitchFamily="49" charset="0"/>
                <a:cs typeface="Courier New" panose="02070309020205020404" pitchFamily="49" charset="0"/>
              </a:rPr>
              <a:t>PushBranch</a:t>
            </a:r>
            <a:r>
              <a:rPr lang="en-US" sz="1200" b="1" dirty="0" smtClean="0">
                <a:latin typeface="Consolas" panose="020B0609020204030204" pitchFamily="49" charset="0"/>
                <a:cs typeface="Courier New" panose="02070309020205020404" pitchFamily="49" charset="0"/>
              </a:rPr>
              <a:t>(</a:t>
            </a:r>
            <a:r>
              <a:rPr lang="en-US" sz="1200" b="1" dirty="0" err="1" smtClean="0">
                <a:solidFill>
                  <a:schemeClr val="accent1"/>
                </a:solidFill>
                <a:latin typeface="Consolas" panose="020B0609020204030204" pitchFamily="49" charset="0"/>
                <a:cs typeface="Courier New" panose="02070309020205020404" pitchFamily="49" charset="0"/>
              </a:rPr>
              <a:t>State</a:t>
            </a:r>
            <a:r>
              <a:rPr lang="en-US" sz="1200" b="1" dirty="0" err="1" smtClean="0">
                <a:latin typeface="Consolas" panose="020B0609020204030204" pitchFamily="49" charset="0"/>
                <a:cs typeface="Courier New" panose="02070309020205020404" pitchFamily="49" charset="0"/>
              </a:rPr>
              <a:t>.InStore</a:t>
            </a:r>
            <a:r>
              <a:rPr lang="en-US" sz="1200" b="1" dirty="0" smtClean="0">
                <a:latin typeface="Consolas" panose="020B0609020204030204" pitchFamily="49" charset="0"/>
                <a:cs typeface="Courier New" panose="02070309020205020404" pitchFamily="49" charset="0"/>
              </a:rPr>
              <a:t>);</a:t>
            </a:r>
            <a:r>
              <a:rPr lang="en-US" sz="1200" b="1" dirty="0">
                <a:latin typeface="Consolas" panose="020B0609020204030204" pitchFamily="49" charset="0"/>
                <a:cs typeface="Courier New" panose="02070309020205020404" pitchFamily="49" charset="0"/>
              </a:rPr>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a:solidFill>
                  <a:schemeClr val="accent5"/>
                </a:solidFill>
                <a:latin typeface="Consolas" panose="020B0609020204030204" pitchFamily="49" charset="0"/>
                <a:cs typeface="Courier New" panose="02070309020205020404" pitchFamily="49" charset="0"/>
              </a:rPr>
              <a:t>else if</a:t>
            </a: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whereto</a:t>
            </a:r>
            <a:r>
              <a:rPr lang="en-US" sz="1200" b="1" dirty="0">
                <a:latin typeface="Consolas" panose="020B0609020204030204" pitchFamily="49" charset="0"/>
                <a:cs typeface="Courier New" panose="02070309020205020404" pitchFamily="49" charset="0"/>
              </a:rPr>
              <a:t> == </a:t>
            </a:r>
            <a:r>
              <a:rPr lang="en-US" sz="1200" b="1" dirty="0">
                <a:solidFill>
                  <a:schemeClr val="accent2"/>
                </a:solidFill>
                <a:latin typeface="Consolas" panose="020B0609020204030204" pitchFamily="49" charset="0"/>
                <a:cs typeface="Courier New" panose="02070309020205020404" pitchFamily="49" charset="0"/>
              </a:rPr>
              <a:t>"</a:t>
            </a:r>
            <a:r>
              <a:rPr lang="en-US" sz="1200" b="1" dirty="0" err="1">
                <a:solidFill>
                  <a:schemeClr val="accent2"/>
                </a:solidFill>
                <a:latin typeface="Consolas" panose="020B0609020204030204" pitchFamily="49" charset="0"/>
                <a:cs typeface="Courier New" panose="02070309020205020404" pitchFamily="49" charset="0"/>
              </a:rPr>
              <a:t>moregrind</a:t>
            </a:r>
            <a:r>
              <a:rPr lang="en-US" sz="1200" b="1" dirty="0">
                <a:solidFill>
                  <a:schemeClr val="accent2"/>
                </a:solidFill>
                <a:latin typeface="Consolas" panose="020B0609020204030204" pitchFamily="49" charset="0"/>
                <a:cs typeface="Courier New" panose="02070309020205020404" pitchFamily="49" charset="0"/>
              </a:rPr>
              <a:t>"</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_</a:t>
            </a:r>
            <a:r>
              <a:rPr lang="en-US" sz="1200" b="1" dirty="0" err="1">
                <a:latin typeface="Consolas" panose="020B0609020204030204" pitchFamily="49" charset="0"/>
                <a:cs typeface="Courier New" panose="02070309020205020404" pitchFamily="49" charset="0"/>
              </a:rPr>
              <a:t>storeTab</a:t>
            </a:r>
            <a:r>
              <a:rPr lang="en-US" sz="1200" b="1" dirty="0">
                <a:latin typeface="Consolas" panose="020B0609020204030204" pitchFamily="49" charset="0"/>
                <a:cs typeface="Courier New" panose="02070309020205020404" pitchFamily="49" charset="0"/>
              </a:rPr>
              <a:t> = </a:t>
            </a:r>
            <a:r>
              <a:rPr lang="en-US" sz="1200" b="1" dirty="0">
                <a:solidFill>
                  <a:schemeClr val="accent2"/>
                </a:solidFill>
                <a:latin typeface="Consolas" panose="020B0609020204030204" pitchFamily="49" charset="0"/>
                <a:cs typeface="Courier New" panose="02070309020205020404" pitchFamily="49" charset="0"/>
              </a:rPr>
              <a:t>"grind"</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err="1">
                <a:latin typeface="Consolas" panose="020B0609020204030204" pitchFamily="49" charset="0"/>
                <a:cs typeface="Courier New" panose="02070309020205020404" pitchFamily="49" charset="0"/>
              </a:rPr>
              <a:t>PushBranch</a:t>
            </a:r>
            <a:r>
              <a:rPr lang="en-US" sz="1200" b="1" dirty="0">
                <a:latin typeface="Consolas" panose="020B0609020204030204" pitchFamily="49" charset="0"/>
                <a:cs typeface="Courier New" panose="02070309020205020404" pitchFamily="49" charset="0"/>
              </a:rPr>
              <a:t>(</a:t>
            </a:r>
            <a:r>
              <a:rPr lang="en-US" sz="1200" b="1" dirty="0" err="1">
                <a:solidFill>
                  <a:schemeClr val="accent1"/>
                </a:solidFill>
                <a:latin typeface="Consolas" panose="020B0609020204030204" pitchFamily="49" charset="0"/>
                <a:cs typeface="Courier New" panose="02070309020205020404" pitchFamily="49" charset="0"/>
              </a:rPr>
              <a:t>State</a:t>
            </a:r>
            <a:r>
              <a:rPr lang="en-US" sz="1200" b="1" dirty="0" err="1">
                <a:latin typeface="Consolas" panose="020B0609020204030204" pitchFamily="49" charset="0"/>
                <a:cs typeface="Courier New" panose="02070309020205020404" pitchFamily="49" charset="0"/>
              </a:rPr>
              <a:t>.InStore</a:t>
            </a:r>
            <a:r>
              <a:rPr lang="en-US" sz="1200" b="1" dirty="0">
                <a:latin typeface="Consolas" panose="020B0609020204030204" pitchFamily="49" charset="0"/>
                <a:cs typeface="Courier New" panose="02070309020205020404" pitchFamily="49" charset="0"/>
              </a:rPr>
              <a:t>);</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br>
              <a:rPr lang="en-US" sz="1200" b="1" dirty="0">
                <a:latin typeface="Consolas" panose="020B0609020204030204" pitchFamily="49" charset="0"/>
                <a:cs typeface="Courier New" panose="02070309020205020404" pitchFamily="49" charset="0"/>
              </a:rPr>
            </a:br>
            <a:r>
              <a:rPr lang="en-US" sz="1200" b="1" dirty="0">
                <a:latin typeface="Consolas" panose="020B0609020204030204" pitchFamily="49" charset="0"/>
                <a:cs typeface="Courier New" panose="02070309020205020404" pitchFamily="49" charset="0"/>
              </a:rPr>
              <a:t>            </a:t>
            </a:r>
            <a:r>
              <a:rPr lang="en-US" sz="1200" b="1" dirty="0" smtClean="0">
                <a:solidFill>
                  <a:schemeClr val="accent5"/>
                </a:solidFill>
                <a:latin typeface="Consolas" panose="020B0609020204030204" pitchFamily="49" charset="0"/>
                <a:cs typeface="Courier New" panose="02070309020205020404" pitchFamily="49" charset="0"/>
              </a:rPr>
              <a:t>break</a:t>
            </a:r>
            <a:r>
              <a:rPr lang="en-US" sz="1200" b="1" dirty="0" smtClean="0">
                <a:latin typeface="Consolas" panose="020B0609020204030204" pitchFamily="49" charset="0"/>
                <a:cs typeface="Courier New" panose="02070309020205020404" pitchFamily="49" charset="0"/>
              </a:rPr>
              <a:t>;</a:t>
            </a:r>
          </a:p>
          <a:p>
            <a:pPr marL="0" indent="0">
              <a:lnSpc>
                <a:spcPct val="100000"/>
              </a:lnSpc>
              <a:spcBef>
                <a:spcPts val="0"/>
              </a:spcBef>
              <a:buNone/>
            </a:pPr>
            <a:r>
              <a:rPr lang="en-US" sz="1200" b="1" dirty="0" smtClean="0">
                <a:latin typeface="Consolas" panose="020B0609020204030204" pitchFamily="49" charset="0"/>
                <a:cs typeface="Courier New" panose="02070309020205020404" pitchFamily="49" charset="0"/>
              </a:rPr>
              <a:t>    ...</a:t>
            </a:r>
          </a:p>
          <a:p>
            <a:pPr marL="0" indent="0">
              <a:lnSpc>
                <a:spcPct val="100000"/>
              </a:lnSpc>
              <a:spcBef>
                <a:spcPts val="0"/>
              </a:spcBef>
              <a:buNone/>
            </a:pPr>
            <a:r>
              <a:rPr lang="en-US" sz="1200" b="1" dirty="0">
                <a:latin typeface="Consolas" panose="020B0609020204030204" pitchFamily="49" charset="0"/>
                <a:cs typeface="Courier New" panose="02070309020205020404" pitchFamily="49" charset="0"/>
              </a:rPr>
              <a:t> </a:t>
            </a:r>
            <a:r>
              <a:rPr lang="en-US" sz="1200" b="1" dirty="0" smtClean="0">
                <a:latin typeface="Consolas" panose="020B0609020204030204" pitchFamily="49" charset="0"/>
                <a:cs typeface="Courier New" panose="02070309020205020404" pitchFamily="49" charset="0"/>
              </a:rPr>
              <a:t>   }</a:t>
            </a:r>
          </a:p>
          <a:p>
            <a:pPr marL="0" indent="0">
              <a:lnSpc>
                <a:spcPct val="100000"/>
              </a:lnSpc>
              <a:spcBef>
                <a:spcPts val="0"/>
              </a:spcBef>
              <a:buNone/>
            </a:pPr>
            <a:r>
              <a:rPr lang="en-US" sz="1200" b="1" dirty="0">
                <a:latin typeface="Consolas" panose="020B0609020204030204" pitchFamily="49" charset="0"/>
                <a:cs typeface="Courier New" panose="02070309020205020404" pitchFamily="49" charset="0"/>
              </a:rPr>
              <a:t>}</a:t>
            </a:r>
          </a:p>
        </p:txBody>
      </p:sp>
    </p:spTree>
    <p:extLst>
      <p:ext uri="{BB962C8B-B14F-4D97-AF65-F5344CB8AC3E}">
        <p14:creationId xmlns:p14="http://schemas.microsoft.com/office/powerpoint/2010/main" val="367662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pic>
        <p:nvPicPr>
          <p:cNvPr id="4" name="Picture 4" descr="Image result for kiss comic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59760" y="1828800"/>
            <a:ext cx="9269672" cy="4251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0792" y="6177379"/>
            <a:ext cx="6096000" cy="369332"/>
          </a:xfrm>
          <a:prstGeom prst="rect">
            <a:avLst/>
          </a:prstGeom>
        </p:spPr>
        <p:txBody>
          <a:bodyPr>
            <a:spAutoFit/>
          </a:bodyPr>
          <a:lstStyle/>
          <a:p>
            <a:pPr algn="ctr"/>
            <a:r>
              <a:rPr lang="en-US" dirty="0" smtClean="0">
                <a:solidFill>
                  <a:srgbClr val="333333"/>
                </a:solidFill>
                <a:latin typeface="Verdana" panose="020B0604030504040204" pitchFamily="34" charset="0"/>
              </a:rPr>
              <a:t>REMEMBER KISS!</a:t>
            </a:r>
            <a:endParaRPr lang="en-US" dirty="0"/>
          </a:p>
        </p:txBody>
      </p:sp>
    </p:spTree>
    <p:extLst>
      <p:ext uri="{BB962C8B-B14F-4D97-AF65-F5344CB8AC3E}">
        <p14:creationId xmlns:p14="http://schemas.microsoft.com/office/powerpoint/2010/main" val="1805528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grpSp>
        <p:nvGrpSpPr>
          <p:cNvPr id="6" name="Group 5"/>
          <p:cNvGrpSpPr/>
          <p:nvPr/>
        </p:nvGrpSpPr>
        <p:grpSpPr>
          <a:xfrm>
            <a:off x="374793" y="3126925"/>
            <a:ext cx="2575504" cy="2069801"/>
            <a:chOff x="223037" y="4114951"/>
            <a:chExt cx="2575504" cy="2069801"/>
          </a:xfrm>
        </p:grpSpPr>
        <p:grpSp>
          <p:nvGrpSpPr>
            <p:cNvPr id="7" name="Group 6"/>
            <p:cNvGrpSpPr/>
            <p:nvPr/>
          </p:nvGrpSpPr>
          <p:grpSpPr>
            <a:xfrm>
              <a:off x="223037" y="4114951"/>
              <a:ext cx="2575504" cy="2069801"/>
              <a:chOff x="223037" y="4188841"/>
              <a:chExt cx="2575504" cy="2069801"/>
            </a:xfrm>
          </p:grpSpPr>
          <p:pic>
            <p:nvPicPr>
              <p:cNvPr id="9" name="Picture 2" descr="Image result for facebook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73" y="5067759"/>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73" y="5906039"/>
                <a:ext cx="274320" cy="274320"/>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3037" y="4635944"/>
                <a:ext cx="281018" cy="274320"/>
              </a:xfrm>
              <a:prstGeom prst="rect">
                <a:avLst/>
              </a:prstGeom>
            </p:spPr>
          </p:pic>
          <p:sp>
            <p:nvSpPr>
              <p:cNvPr id="12" name="TextBox 11"/>
              <p:cNvSpPr txBox="1"/>
              <p:nvPr/>
            </p:nvSpPr>
            <p:spPr>
              <a:xfrm>
                <a:off x="494729" y="4604077"/>
                <a:ext cx="2174506" cy="369332"/>
              </a:xfrm>
              <a:prstGeom prst="rect">
                <a:avLst/>
              </a:prstGeom>
              <a:noFill/>
            </p:spPr>
            <p:txBody>
              <a:bodyPr wrap="none" rtlCol="0">
                <a:spAutoFit/>
              </a:bodyPr>
              <a:lstStyle/>
              <a:p>
                <a:r>
                  <a:rPr lang="en-US" dirty="0" err="1" smtClean="0"/>
                  <a:t>Katsu_entertainment</a:t>
                </a:r>
                <a:endParaRPr lang="en-US" dirty="0"/>
              </a:p>
            </p:txBody>
          </p:sp>
          <p:sp>
            <p:nvSpPr>
              <p:cNvPr id="13" name="TextBox 12"/>
              <p:cNvSpPr txBox="1"/>
              <p:nvPr/>
            </p:nvSpPr>
            <p:spPr>
              <a:xfrm>
                <a:off x="502893" y="5037923"/>
                <a:ext cx="2055884" cy="369332"/>
              </a:xfrm>
              <a:prstGeom prst="rect">
                <a:avLst/>
              </a:prstGeom>
              <a:noFill/>
            </p:spPr>
            <p:txBody>
              <a:bodyPr wrap="none" rtlCol="0">
                <a:spAutoFit/>
              </a:bodyPr>
              <a:lstStyle/>
              <a:p>
                <a:r>
                  <a:rPr lang="en-US" dirty="0" err="1" smtClean="0"/>
                  <a:t>KatsuEntertainment</a:t>
                </a:r>
                <a:endParaRPr lang="en-US" dirty="0"/>
              </a:p>
            </p:txBody>
          </p:sp>
          <p:sp>
            <p:nvSpPr>
              <p:cNvPr id="14" name="TextBox 13"/>
              <p:cNvSpPr txBox="1"/>
              <p:nvPr/>
            </p:nvSpPr>
            <p:spPr>
              <a:xfrm>
                <a:off x="502893" y="5889310"/>
                <a:ext cx="1550874" cy="369332"/>
              </a:xfrm>
              <a:prstGeom prst="rect">
                <a:avLst/>
              </a:prstGeom>
              <a:noFill/>
            </p:spPr>
            <p:txBody>
              <a:bodyPr wrap="none" rtlCol="0">
                <a:spAutoFit/>
              </a:bodyPr>
              <a:lstStyle/>
              <a:p>
                <a:r>
                  <a:rPr lang="en-US" dirty="0" smtClean="0"/>
                  <a:t>@</a:t>
                </a:r>
                <a:r>
                  <a:rPr lang="en-US" dirty="0" err="1" smtClean="0"/>
                  <a:t>KatsuGames</a:t>
                </a:r>
                <a:endParaRPr lang="en-US" dirty="0"/>
              </a:p>
            </p:txBody>
          </p:sp>
          <p:sp>
            <p:nvSpPr>
              <p:cNvPr id="15" name="TextBox 14"/>
              <p:cNvSpPr txBox="1"/>
              <p:nvPr/>
            </p:nvSpPr>
            <p:spPr>
              <a:xfrm>
                <a:off x="502893" y="5461769"/>
                <a:ext cx="1915011" cy="369332"/>
              </a:xfrm>
              <a:prstGeom prst="rect">
                <a:avLst/>
              </a:prstGeom>
              <a:noFill/>
            </p:spPr>
            <p:txBody>
              <a:bodyPr wrap="none" rtlCol="0">
                <a:spAutoFit/>
              </a:bodyPr>
              <a:lstStyle/>
              <a:p>
                <a:r>
                  <a:rPr lang="en-US" dirty="0" smtClean="0"/>
                  <a:t>@</a:t>
                </a:r>
                <a:r>
                  <a:rPr lang="en-US" dirty="0" err="1" smtClean="0"/>
                  <a:t>StephaneImbert</a:t>
                </a:r>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73" y="5461769"/>
                <a:ext cx="274320" cy="274320"/>
              </a:xfrm>
              <a:prstGeom prst="rect">
                <a:avLst/>
              </a:prstGeom>
            </p:spPr>
          </p:pic>
          <p:sp>
            <p:nvSpPr>
              <p:cNvPr id="17" name="TextBox 16"/>
              <p:cNvSpPr txBox="1"/>
              <p:nvPr/>
            </p:nvSpPr>
            <p:spPr>
              <a:xfrm>
                <a:off x="511953" y="4188841"/>
                <a:ext cx="2286588" cy="369332"/>
              </a:xfrm>
              <a:prstGeom prst="rect">
                <a:avLst/>
              </a:prstGeom>
              <a:noFill/>
            </p:spPr>
            <p:txBody>
              <a:bodyPr wrap="none" rtlCol="0">
                <a:spAutoFit/>
              </a:bodyPr>
              <a:lstStyle/>
              <a:p>
                <a:r>
                  <a:rPr lang="en-US" dirty="0" smtClean="0"/>
                  <a:t>www.katsugames.com</a:t>
                </a:r>
                <a:endParaRPr lang="en-US" dirty="0"/>
              </a:p>
            </p:txBody>
          </p:sp>
        </p:grpSp>
        <p:pic>
          <p:nvPicPr>
            <p:cNvPr id="8" name="Picture 14" descr="Related image"/>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633" y="4175834"/>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267855" y="1865744"/>
            <a:ext cx="2682442" cy="646331"/>
          </a:xfrm>
          <a:prstGeom prst="rect">
            <a:avLst/>
          </a:prstGeom>
          <a:noFill/>
        </p:spPr>
        <p:txBody>
          <a:bodyPr wrap="square" rtlCol="0">
            <a:spAutoFit/>
          </a:bodyPr>
          <a:lstStyle/>
          <a:p>
            <a:r>
              <a:rPr lang="en-US" dirty="0" smtClean="0">
                <a:latin typeface="Komika Axis" panose="02000506000000020004" pitchFamily="2" charset="0"/>
              </a:rPr>
              <a:t>Let us know what you think!</a:t>
            </a:r>
            <a:endParaRPr lang="en-US" dirty="0">
              <a:latin typeface="Komika Axis" panose="02000506000000020004" pitchFamily="2" charset="0"/>
            </a:endParaRP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6670" y="1753418"/>
            <a:ext cx="7650020" cy="4303137"/>
          </a:xfrm>
          <a:prstGeom prst="rect">
            <a:avLst/>
          </a:prstGeom>
          <a:effectLst>
            <a:softEdge rad="127000"/>
          </a:effectLst>
        </p:spPr>
      </p:pic>
    </p:spTree>
    <p:extLst>
      <p:ext uri="{BB962C8B-B14F-4D97-AF65-F5344CB8AC3E}">
        <p14:creationId xmlns:p14="http://schemas.microsoft.com/office/powerpoint/2010/main" val="47064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other words…</a:t>
            </a:r>
            <a:endParaRPr lang="en-US" dirty="0"/>
          </a:p>
        </p:txBody>
      </p:sp>
      <p:pic>
        <p:nvPicPr>
          <p:cNvPr id="9218" name="Picture 2" descr="Image result for avenger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228144" y="1825625"/>
            <a:ext cx="7735712" cy="43513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0" name="Picture 4" descr="Image result for nick fury"/>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39"/>
          <a:stretch/>
        </p:blipFill>
        <p:spPr bwMode="auto">
          <a:xfrm>
            <a:off x="58723" y="4730262"/>
            <a:ext cx="3194431" cy="2127738"/>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1357188" y="2489407"/>
            <a:ext cx="1124125" cy="486561"/>
          </a:xfrm>
          <a:prstGeom prst="wedgeEllipseCallout">
            <a:avLst>
              <a:gd name="adj1" fmla="val 146378"/>
              <a:gd name="adj2" fmla="val 805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PHYSICS!</a:t>
            </a:r>
            <a:endParaRPr lang="en-US" sz="1200" dirty="0"/>
          </a:p>
        </p:txBody>
      </p:sp>
      <p:sp>
        <p:nvSpPr>
          <p:cNvPr id="6" name="Oval Callout 5"/>
          <p:cNvSpPr/>
          <p:nvPr/>
        </p:nvSpPr>
        <p:spPr>
          <a:xfrm>
            <a:off x="1534271" y="1749647"/>
            <a:ext cx="1862356" cy="486561"/>
          </a:xfrm>
          <a:prstGeom prst="wedgeEllipseCallout">
            <a:avLst>
              <a:gd name="adj1" fmla="val 86568"/>
              <a:gd name="adj2" fmla="val 1495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SPEED AND OPTIMIZATION</a:t>
            </a:r>
            <a:endParaRPr lang="en-US" sz="1200" dirty="0"/>
          </a:p>
        </p:txBody>
      </p:sp>
      <p:sp>
        <p:nvSpPr>
          <p:cNvPr id="7" name="Oval Callout 6"/>
          <p:cNvSpPr/>
          <p:nvPr/>
        </p:nvSpPr>
        <p:spPr>
          <a:xfrm>
            <a:off x="8650330" y="3703246"/>
            <a:ext cx="1166070" cy="503339"/>
          </a:xfrm>
          <a:prstGeom prst="wedgeEllipseCallout">
            <a:avLst>
              <a:gd name="adj1" fmla="val -59857"/>
              <a:gd name="adj2" fmla="val -1086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Uh… eye</a:t>
            </a:r>
          </a:p>
          <a:p>
            <a:pPr algn="ctr"/>
            <a:r>
              <a:rPr lang="en-US" sz="1200" dirty="0" smtClean="0"/>
              <a:t>tracking?</a:t>
            </a:r>
            <a:endParaRPr lang="en-US" sz="1200" dirty="0"/>
          </a:p>
        </p:txBody>
      </p:sp>
      <p:sp>
        <p:nvSpPr>
          <p:cNvPr id="8" name="Oval Callout 7"/>
          <p:cNvSpPr/>
          <p:nvPr/>
        </p:nvSpPr>
        <p:spPr>
          <a:xfrm>
            <a:off x="7173868" y="1506366"/>
            <a:ext cx="1055732" cy="486561"/>
          </a:xfrm>
          <a:prstGeom prst="wedgeEllipseCallout">
            <a:avLst>
              <a:gd name="adj1" fmla="val -71335"/>
              <a:gd name="adj2" fmla="val 1127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AUDIO SMASH!</a:t>
            </a:r>
            <a:endParaRPr lang="en-US" sz="1200" dirty="0"/>
          </a:p>
        </p:txBody>
      </p:sp>
      <p:sp>
        <p:nvSpPr>
          <p:cNvPr id="9" name="Oval Callout 8"/>
          <p:cNvSpPr/>
          <p:nvPr/>
        </p:nvSpPr>
        <p:spPr>
          <a:xfrm>
            <a:off x="8440606" y="1749647"/>
            <a:ext cx="1315790" cy="486561"/>
          </a:xfrm>
          <a:prstGeom prst="wedgeEllipseCallout">
            <a:avLst>
              <a:gd name="adj1" fmla="val -129415"/>
              <a:gd name="adj2" fmla="val 15578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GAMEPLAY</a:t>
            </a:r>
            <a:endParaRPr lang="en-US" sz="1200" dirty="0"/>
          </a:p>
        </p:txBody>
      </p:sp>
      <p:sp>
        <p:nvSpPr>
          <p:cNvPr id="10" name="Oval Callout 9"/>
          <p:cNvSpPr/>
          <p:nvPr/>
        </p:nvSpPr>
        <p:spPr>
          <a:xfrm>
            <a:off x="9816400" y="2085206"/>
            <a:ext cx="1315790" cy="486561"/>
          </a:xfrm>
          <a:prstGeom prst="wedgeEllipseCallout">
            <a:avLst>
              <a:gd name="adj1" fmla="val -178299"/>
              <a:gd name="adj2" fmla="val 10150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NARRATIVE</a:t>
            </a:r>
            <a:endParaRPr lang="en-US" sz="1200" dirty="0"/>
          </a:p>
        </p:txBody>
      </p:sp>
      <p:sp>
        <p:nvSpPr>
          <p:cNvPr id="11" name="Oval Callout 10"/>
          <p:cNvSpPr/>
          <p:nvPr/>
        </p:nvSpPr>
        <p:spPr>
          <a:xfrm>
            <a:off x="3490463" y="1598645"/>
            <a:ext cx="1165427" cy="486561"/>
          </a:xfrm>
          <a:prstGeom prst="wedgeEllipseCallout">
            <a:avLst>
              <a:gd name="adj1" fmla="val 69970"/>
              <a:gd name="adj2" fmla="val 14904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t>HIGH DEF GRAPHICS</a:t>
            </a:r>
            <a:endParaRPr lang="en-US" sz="1200" dirty="0"/>
          </a:p>
        </p:txBody>
      </p:sp>
      <p:sp>
        <p:nvSpPr>
          <p:cNvPr id="12" name="Oval Callout 11"/>
          <p:cNvSpPr/>
          <p:nvPr/>
        </p:nvSpPr>
        <p:spPr>
          <a:xfrm>
            <a:off x="4803491" y="1506367"/>
            <a:ext cx="1464763" cy="578840"/>
          </a:xfrm>
          <a:prstGeom prst="wedgeEllipseCallout">
            <a:avLst>
              <a:gd name="adj1" fmla="val 24360"/>
              <a:gd name="adj2" fmla="val 12118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NETWORK,</a:t>
            </a:r>
          </a:p>
          <a:p>
            <a:pPr algn="ctr"/>
            <a:r>
              <a:rPr lang="en-US" sz="1200" dirty="0" smtClean="0"/>
              <a:t>OBVIOUSLY…</a:t>
            </a:r>
            <a:endParaRPr lang="en-US" sz="1200" dirty="0"/>
          </a:p>
        </p:txBody>
      </p:sp>
      <p:sp>
        <p:nvSpPr>
          <p:cNvPr id="13" name="Oval Callout 12"/>
          <p:cNvSpPr/>
          <p:nvPr/>
        </p:nvSpPr>
        <p:spPr>
          <a:xfrm>
            <a:off x="3396627" y="5550850"/>
            <a:ext cx="2134193" cy="486561"/>
          </a:xfrm>
          <a:prstGeom prst="wedgeEllipseCallout">
            <a:avLst>
              <a:gd name="adj1" fmla="val -91933"/>
              <a:gd name="adj2" fmla="val 111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THE UNSUNG CODE, FOOLS</a:t>
            </a:r>
            <a:endParaRPr lang="en-US" sz="1200" b="1" dirty="0"/>
          </a:p>
        </p:txBody>
      </p:sp>
    </p:spTree>
    <p:extLst>
      <p:ext uri="{BB962C8B-B14F-4D97-AF65-F5344CB8AC3E}">
        <p14:creationId xmlns:p14="http://schemas.microsoft.com/office/powerpoint/2010/main" val="163445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it important?</a:t>
            </a:r>
            <a:endParaRPr lang="en-US" dirty="0"/>
          </a:p>
        </p:txBody>
      </p:sp>
      <p:sp>
        <p:nvSpPr>
          <p:cNvPr id="6" name="Content Placeholder 5"/>
          <p:cNvSpPr>
            <a:spLocks noGrp="1"/>
          </p:cNvSpPr>
          <p:nvPr>
            <p:ph sz="half" idx="1"/>
          </p:nvPr>
        </p:nvSpPr>
        <p:spPr/>
        <p:txBody>
          <a:bodyPr/>
          <a:lstStyle/>
          <a:p>
            <a:r>
              <a:rPr lang="en-US" dirty="0" smtClean="0"/>
              <a:t>Every game needs it</a:t>
            </a:r>
          </a:p>
          <a:p>
            <a:pPr lvl="1"/>
            <a:r>
              <a:rPr lang="en-US" dirty="0" smtClean="0"/>
              <a:t>From the most complicated</a:t>
            </a:r>
          </a:p>
          <a:p>
            <a:pPr lvl="1"/>
            <a:r>
              <a:rPr lang="en-US" dirty="0" smtClean="0"/>
              <a:t>To the simplest</a:t>
            </a:r>
          </a:p>
          <a:p>
            <a:r>
              <a:rPr lang="en-US" dirty="0" smtClean="0"/>
              <a:t>Often overlooked or taken for granted</a:t>
            </a:r>
          </a:p>
          <a:p>
            <a:r>
              <a:rPr lang="en-US" dirty="0" smtClean="0"/>
              <a:t>Can really ruin your day if you do not get it right</a:t>
            </a:r>
          </a:p>
          <a:p>
            <a:r>
              <a:rPr lang="en-US" dirty="0"/>
              <a:t>Surprisingly easy to get it wrong</a:t>
            </a:r>
          </a:p>
          <a:p>
            <a:endParaRPr lang="en-US" dirty="0" smtClean="0"/>
          </a:p>
        </p:txBody>
      </p:sp>
      <p:pic>
        <p:nvPicPr>
          <p:cNvPr id="13" name="Picture 2" descr="Related imag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381750" y="2358231"/>
            <a:ext cx="4762500" cy="3286125"/>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9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792" y="6177379"/>
            <a:ext cx="6096000" cy="646331"/>
          </a:xfrm>
          <a:prstGeom prst="rect">
            <a:avLst/>
          </a:prstGeom>
        </p:spPr>
        <p:txBody>
          <a:bodyPr>
            <a:spAutoFit/>
          </a:bodyPr>
          <a:lstStyle/>
          <a:p>
            <a:r>
              <a:rPr lang="en-US" dirty="0">
                <a:solidFill>
                  <a:srgbClr val="333333"/>
                </a:solidFill>
                <a:latin typeface="Verdana" panose="020B0604030504040204" pitchFamily="34" charset="0"/>
              </a:rPr>
              <a:t>I HAVE HAD IT WITH THESE </a:t>
            </a:r>
            <a:r>
              <a:rPr lang="en-US" dirty="0" smtClean="0">
                <a:solidFill>
                  <a:srgbClr val="333333"/>
                </a:solidFill>
                <a:latin typeface="Verdana" panose="020B0604030504040204" pitchFamily="34" charset="0"/>
              </a:rPr>
              <a:t>M%#@$ </a:t>
            </a:r>
            <a:r>
              <a:rPr lang="en-US" dirty="0">
                <a:solidFill>
                  <a:srgbClr val="333333"/>
                </a:solidFill>
                <a:latin typeface="Verdana" panose="020B0604030504040204" pitchFamily="34" charset="0"/>
              </a:rPr>
              <a:t>SNAKES ON THIS M%#@$</a:t>
            </a:r>
            <a:r>
              <a:rPr lang="en-US" dirty="0" smtClean="0">
                <a:solidFill>
                  <a:srgbClr val="333333"/>
                </a:solidFill>
                <a:latin typeface="Verdana" panose="020B0604030504040204" pitchFamily="34" charset="0"/>
              </a:rPr>
              <a:t> </a:t>
            </a:r>
            <a:r>
              <a:rPr lang="en-US" dirty="0">
                <a:solidFill>
                  <a:srgbClr val="333333"/>
                </a:solidFill>
                <a:latin typeface="Verdana" panose="020B0604030504040204" pitchFamily="34" charset="0"/>
              </a:rPr>
              <a:t>PLANE!</a:t>
            </a:r>
            <a:endParaRPr lang="en-US" dirty="0"/>
          </a:p>
        </p:txBody>
      </p:sp>
      <p:sp>
        <p:nvSpPr>
          <p:cNvPr id="4" name="Title 3"/>
          <p:cNvSpPr>
            <a:spLocks noGrp="1"/>
          </p:cNvSpPr>
          <p:nvPr>
            <p:ph type="title"/>
          </p:nvPr>
        </p:nvSpPr>
        <p:spPr/>
        <p:txBody>
          <a:bodyPr/>
          <a:lstStyle/>
          <a:p>
            <a:r>
              <a:rPr lang="en-US" dirty="0" smtClean="0"/>
              <a:t>In other words…</a:t>
            </a:r>
            <a:endParaRPr lang="en-US" dirty="0"/>
          </a:p>
        </p:txBody>
      </p:sp>
      <p:pic>
        <p:nvPicPr>
          <p:cNvPr id="7" name="Picture 2" descr="Image result for snakes on a plan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075446" y="1825625"/>
            <a:ext cx="8041108" cy="435133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0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5014" y="1825624"/>
            <a:ext cx="8448337" cy="4686011"/>
          </a:xfrm>
          <a:prstGeom prst="rect">
            <a:avLst/>
          </a:prstGeom>
        </p:spPr>
      </p:pic>
      <p:sp>
        <p:nvSpPr>
          <p:cNvPr id="5" name="Title 4"/>
          <p:cNvSpPr>
            <a:spLocks noGrp="1"/>
          </p:cNvSpPr>
          <p:nvPr>
            <p:ph type="title"/>
          </p:nvPr>
        </p:nvSpPr>
        <p:spPr/>
        <p:txBody>
          <a:bodyPr>
            <a:normAutofit/>
          </a:bodyPr>
          <a:lstStyle/>
          <a:p>
            <a:r>
              <a:rPr lang="en-US" sz="3600" dirty="0" smtClean="0">
                <a:latin typeface="Komika Axis" panose="02000506000000020004" pitchFamily="2" charset="0"/>
              </a:rPr>
              <a:t>20 years of experience</a:t>
            </a:r>
            <a:endParaRPr lang="en-US" sz="3600" dirty="0">
              <a:latin typeface="Komika Axis" panose="02000506000000020004" pitchFamily="2" charset="0"/>
            </a:endParaRPr>
          </a:p>
        </p:txBody>
      </p:sp>
      <p:grpSp>
        <p:nvGrpSpPr>
          <p:cNvPr id="9" name="Group 8"/>
          <p:cNvGrpSpPr/>
          <p:nvPr/>
        </p:nvGrpSpPr>
        <p:grpSpPr>
          <a:xfrm>
            <a:off x="3270230" y="1826060"/>
            <a:ext cx="2752438" cy="4354290"/>
            <a:chOff x="2946955" y="1918422"/>
            <a:chExt cx="2752438" cy="4354290"/>
          </a:xfrm>
        </p:grpSpPr>
        <p:sp>
          <p:nvSpPr>
            <p:cNvPr id="10" name="Rectangle 9"/>
            <p:cNvSpPr/>
            <p:nvPr/>
          </p:nvSpPr>
          <p:spPr>
            <a:xfrm>
              <a:off x="2951045" y="3049863"/>
              <a:ext cx="2743200" cy="588621"/>
            </a:xfrm>
            <a:prstGeom prst="rect">
              <a:avLst/>
            </a:prstGeom>
            <a:gradFill>
              <a:gsLst>
                <a:gs pos="0">
                  <a:srgbClr val="C2E5F8"/>
                </a:gs>
                <a:gs pos="100000">
                  <a:srgbClr val="B9E1F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46955" y="1918422"/>
              <a:ext cx="2747290" cy="1131440"/>
            </a:xfrm>
            <a:prstGeom prst="rect">
              <a:avLst/>
            </a:prstGeom>
          </p:spPr>
        </p:pic>
        <p:pic>
          <p:nvPicPr>
            <p:cNvPr id="1026" name="Picture 2" descr="Image result for hello kitty world of friend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6955" y="3520273"/>
              <a:ext cx="2752438" cy="2752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82664" y="2822128"/>
              <a:ext cx="1689700" cy="345945"/>
            </a:xfrm>
            <a:prstGeom prst="rect">
              <a:avLst/>
            </a:prstGeom>
            <a:solidFill>
              <a:srgbClr val="C2E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396019" y="1834862"/>
            <a:ext cx="2751138" cy="4351339"/>
            <a:chOff x="396019" y="1834862"/>
            <a:chExt cx="2751138" cy="4351339"/>
          </a:xfrm>
        </p:grpSpPr>
        <p:pic>
          <p:nvPicPr>
            <p:cNvPr id="17" name="Content Placeholder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6019" y="1834863"/>
              <a:ext cx="2751138" cy="4351338"/>
            </a:xfrm>
            <a:prstGeom prst="rect">
              <a:avLst/>
            </a:prstGeom>
            <a:effectLst/>
          </p:spPr>
        </p:pic>
        <p:sp>
          <p:nvSpPr>
            <p:cNvPr id="15" name="TextBox 14"/>
            <p:cNvSpPr txBox="1"/>
            <p:nvPr/>
          </p:nvSpPr>
          <p:spPr>
            <a:xfrm>
              <a:off x="396019" y="1834862"/>
              <a:ext cx="1760418" cy="246221"/>
            </a:xfrm>
            <a:prstGeom prst="rect">
              <a:avLst/>
            </a:prstGeom>
            <a:noFill/>
          </p:spPr>
          <p:txBody>
            <a:bodyPr wrap="none" rtlCol="0">
              <a:spAutoFit/>
            </a:bodyPr>
            <a:lstStyle/>
            <a:p>
              <a:r>
                <a:rPr lang="en-US" sz="1000" dirty="0" smtClean="0">
                  <a:solidFill>
                    <a:schemeClr val="bg1"/>
                  </a:solidFill>
                </a:rPr>
                <a:t>Boulder Dash 30</a:t>
              </a:r>
              <a:r>
                <a:rPr lang="en-US" sz="1000" baseline="30000" dirty="0" smtClean="0">
                  <a:solidFill>
                    <a:schemeClr val="bg1"/>
                  </a:solidFill>
                </a:rPr>
                <a:t>th</a:t>
              </a:r>
              <a:r>
                <a:rPr lang="en-US" sz="1000" dirty="0" smtClean="0">
                  <a:solidFill>
                    <a:schemeClr val="bg1"/>
                  </a:solidFill>
                </a:rPr>
                <a:t> Anniversary</a:t>
              </a:r>
              <a:endParaRPr lang="en-US" sz="1000" dirty="0">
                <a:solidFill>
                  <a:schemeClr val="bg1"/>
                </a:solidFill>
              </a:endParaRPr>
            </a:p>
          </p:txBody>
        </p:sp>
      </p:grpSp>
      <p:grpSp>
        <p:nvGrpSpPr>
          <p:cNvPr id="3" name="Group 2"/>
          <p:cNvGrpSpPr/>
          <p:nvPr/>
        </p:nvGrpSpPr>
        <p:grpSpPr>
          <a:xfrm>
            <a:off x="6151416" y="1834862"/>
            <a:ext cx="2727902" cy="4342491"/>
            <a:chOff x="6151416" y="1834862"/>
            <a:chExt cx="2727902" cy="4342491"/>
          </a:xfrm>
        </p:grpSpPr>
        <p:grpSp>
          <p:nvGrpSpPr>
            <p:cNvPr id="14" name="Group 13"/>
            <p:cNvGrpSpPr/>
            <p:nvPr/>
          </p:nvGrpSpPr>
          <p:grpSpPr>
            <a:xfrm>
              <a:off x="6151416" y="1834862"/>
              <a:ext cx="2727902" cy="4342491"/>
              <a:chOff x="6086764" y="1834862"/>
              <a:chExt cx="2727902" cy="4342491"/>
            </a:xfrm>
          </p:grpSpPr>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86764" y="1834862"/>
                <a:ext cx="2727902" cy="434249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6145" y="3278826"/>
                <a:ext cx="2010937" cy="1838122"/>
              </a:xfrm>
              <a:prstGeom prst="rect">
                <a:avLst/>
              </a:prstGeom>
            </p:spPr>
          </p:pic>
        </p:grpSp>
        <p:sp>
          <p:nvSpPr>
            <p:cNvPr id="19" name="TextBox 18"/>
            <p:cNvSpPr txBox="1"/>
            <p:nvPr/>
          </p:nvSpPr>
          <p:spPr>
            <a:xfrm>
              <a:off x="6151698" y="5931132"/>
              <a:ext cx="1053494" cy="246221"/>
            </a:xfrm>
            <a:prstGeom prst="rect">
              <a:avLst/>
            </a:prstGeom>
            <a:noFill/>
          </p:spPr>
          <p:txBody>
            <a:bodyPr wrap="none" rtlCol="0">
              <a:spAutoFit/>
            </a:bodyPr>
            <a:lstStyle/>
            <a:p>
              <a:r>
                <a:rPr lang="en-US" sz="1000" dirty="0" smtClean="0"/>
                <a:t>Sausage Bomber</a:t>
              </a:r>
              <a:endParaRPr lang="en-US" sz="1000" dirty="0"/>
            </a:p>
          </p:txBody>
        </p:sp>
      </p:grpSp>
      <p:grpSp>
        <p:nvGrpSpPr>
          <p:cNvPr id="8" name="Group 7"/>
          <p:cNvGrpSpPr/>
          <p:nvPr/>
        </p:nvGrpSpPr>
        <p:grpSpPr>
          <a:xfrm>
            <a:off x="8991622" y="1826060"/>
            <a:ext cx="2822872" cy="4360141"/>
            <a:chOff x="8991622" y="1826060"/>
            <a:chExt cx="2822872" cy="4360141"/>
          </a:xfrm>
        </p:grpSpPr>
        <p:pic>
          <p:nvPicPr>
            <p:cNvPr id="7" name="Picture 6"/>
            <p:cNvPicPr>
              <a:picLocks noChangeAspect="1"/>
            </p:cNvPicPr>
            <p:nvPr/>
          </p:nvPicPr>
          <p:blipFill rotWithShape="1">
            <a:blip r:embed="rId9" cstate="email">
              <a:extLst>
                <a:ext uri="{28A0092B-C50C-407E-A947-70E740481C1C}">
                  <a14:useLocalDpi xmlns:a14="http://schemas.microsoft.com/office/drawing/2010/main"/>
                </a:ext>
              </a:extLst>
            </a:blip>
            <a:srcRect t="-212"/>
            <a:stretch/>
          </p:blipFill>
          <p:spPr>
            <a:xfrm>
              <a:off x="8991622" y="1826060"/>
              <a:ext cx="2761672" cy="4351294"/>
            </a:xfrm>
            <a:prstGeom prst="rect">
              <a:avLst/>
            </a:prstGeom>
          </p:spPr>
        </p:pic>
        <p:sp>
          <p:nvSpPr>
            <p:cNvPr id="20" name="TextBox 19"/>
            <p:cNvSpPr txBox="1"/>
            <p:nvPr/>
          </p:nvSpPr>
          <p:spPr>
            <a:xfrm>
              <a:off x="10998245" y="5939980"/>
              <a:ext cx="816249" cy="246221"/>
            </a:xfrm>
            <a:prstGeom prst="rect">
              <a:avLst/>
            </a:prstGeom>
            <a:noFill/>
          </p:spPr>
          <p:txBody>
            <a:bodyPr wrap="none" rtlCol="0">
              <a:spAutoFit/>
            </a:bodyPr>
            <a:lstStyle/>
            <a:p>
              <a:r>
                <a:rPr lang="en-US" sz="1000" dirty="0" err="1" smtClean="0">
                  <a:solidFill>
                    <a:schemeClr val="bg1"/>
                  </a:solidFill>
                </a:rPr>
                <a:t>Doomwheel</a:t>
              </a:r>
              <a:endParaRPr lang="en-US" sz="1000" dirty="0">
                <a:solidFill>
                  <a:schemeClr val="bg1"/>
                </a:solidFill>
              </a:endParaRPr>
            </a:p>
          </p:txBody>
        </p:sp>
      </p:grpSp>
    </p:spTree>
    <p:extLst>
      <p:ext uri="{BB962C8B-B14F-4D97-AF65-F5344CB8AC3E}">
        <p14:creationId xmlns:p14="http://schemas.microsoft.com/office/powerpoint/2010/main" val="164297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Komika Axis" panose="02000506000000020004" pitchFamily="2" charset="0"/>
              </a:rPr>
              <a:t>User interface and game flow</a:t>
            </a:r>
            <a:endParaRPr lang="en-US" dirty="0">
              <a:latin typeface="Komika Axis" panose="02000506000000020004" pitchFamily="2" charset="0"/>
            </a:endParaRPr>
          </a:p>
        </p:txBody>
      </p:sp>
      <p:sp>
        <p:nvSpPr>
          <p:cNvPr id="5" name="Text Placeholder 4"/>
          <p:cNvSpPr>
            <a:spLocks noGrp="1"/>
          </p:cNvSpPr>
          <p:nvPr>
            <p:ph type="body" idx="1"/>
          </p:nvPr>
        </p:nvSpPr>
        <p:spPr/>
        <p:txBody>
          <a:bodyPr/>
          <a:lstStyle/>
          <a:p>
            <a:r>
              <a:rPr lang="en-US" dirty="0" smtClean="0"/>
              <a:t>The perfect example of “simple gone crazy” in 5 steps or less</a:t>
            </a:r>
            <a:endParaRPr lang="en-US" dirty="0"/>
          </a:p>
        </p:txBody>
      </p:sp>
    </p:spTree>
    <p:extLst>
      <p:ext uri="{BB962C8B-B14F-4D97-AF65-F5344CB8AC3E}">
        <p14:creationId xmlns:p14="http://schemas.microsoft.com/office/powerpoint/2010/main" val="3184620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that?</a:t>
            </a:r>
            <a:endParaRPr lang="en-US" dirty="0"/>
          </a:p>
        </p:txBody>
      </p:sp>
      <p:sp>
        <p:nvSpPr>
          <p:cNvPr id="6" name="Content Placeholder 5"/>
          <p:cNvSpPr>
            <a:spLocks noGrp="1"/>
          </p:cNvSpPr>
          <p:nvPr>
            <p:ph sz="half" idx="1"/>
          </p:nvPr>
        </p:nvSpPr>
        <p:spPr>
          <a:xfrm>
            <a:off x="838199" y="1825625"/>
            <a:ext cx="5544127" cy="4351338"/>
          </a:xfrm>
        </p:spPr>
        <p:txBody>
          <a:bodyPr>
            <a:normAutofit/>
          </a:bodyPr>
          <a:lstStyle/>
          <a:p>
            <a:r>
              <a:rPr lang="en-US" dirty="0"/>
              <a:t>“Glue code”</a:t>
            </a:r>
          </a:p>
          <a:p>
            <a:r>
              <a:rPr lang="en-US" dirty="0" err="1" smtClean="0"/>
              <a:t>Wibbly</a:t>
            </a:r>
            <a:r>
              <a:rPr lang="en-US" dirty="0" smtClean="0"/>
              <a:t> </a:t>
            </a:r>
            <a:r>
              <a:rPr lang="en-US" dirty="0"/>
              <a:t>Wobbly Gamey </a:t>
            </a:r>
            <a:r>
              <a:rPr lang="en-US" dirty="0" err="1" smtClean="0"/>
              <a:t>Wimey</a:t>
            </a:r>
            <a:r>
              <a:rPr lang="en-US" dirty="0" smtClean="0"/>
              <a:t> stuff</a:t>
            </a:r>
          </a:p>
          <a:p>
            <a:r>
              <a:rPr lang="en-US" dirty="0" smtClean="0"/>
              <a:t>Structure of your game</a:t>
            </a:r>
          </a:p>
          <a:p>
            <a:r>
              <a:rPr lang="en-US" dirty="0" smtClean="0"/>
              <a:t>Drives player experience</a:t>
            </a:r>
          </a:p>
          <a:p>
            <a:r>
              <a:rPr lang="en-US" dirty="0" smtClean="0"/>
              <a:t>Drives user interface</a:t>
            </a:r>
          </a:p>
          <a:p>
            <a:r>
              <a:rPr lang="en-US" dirty="0" smtClean="0"/>
              <a:t>Drive systems</a:t>
            </a:r>
          </a:p>
          <a:p>
            <a:r>
              <a:rPr lang="en-US" dirty="0" smtClean="0"/>
              <a:t>And more…</a:t>
            </a:r>
          </a:p>
          <a:p>
            <a:r>
              <a:rPr lang="en-US" dirty="0" smtClean="0"/>
              <a:t>State machine</a:t>
            </a:r>
          </a:p>
        </p:txBody>
      </p:sp>
      <p:pic>
        <p:nvPicPr>
          <p:cNvPr id="8" name="Picture 2" descr="Image result for wibbly wobbly timey wimey david tennant"/>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605195" y="2079615"/>
            <a:ext cx="5298291" cy="3761787"/>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3563</Words>
  <Application>Microsoft Office PowerPoint</Application>
  <PresentationFormat>Widescreen</PresentationFormat>
  <Paragraphs>694</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Verdana</vt:lpstr>
      <vt:lpstr>Arial</vt:lpstr>
      <vt:lpstr>Wingdings</vt:lpstr>
      <vt:lpstr>Komika Axis</vt:lpstr>
      <vt:lpstr>Courier New</vt:lpstr>
      <vt:lpstr>Consolas</vt:lpstr>
      <vt:lpstr>Office Theme</vt:lpstr>
      <vt:lpstr>The Unsung Code</vt:lpstr>
      <vt:lpstr>Who am I?</vt:lpstr>
      <vt:lpstr>What is this about?</vt:lpstr>
      <vt:lpstr>In other words…</vt:lpstr>
      <vt:lpstr>Why is it important?</vt:lpstr>
      <vt:lpstr>In other words…</vt:lpstr>
      <vt:lpstr>20 years of experience</vt:lpstr>
      <vt:lpstr>User interface and game flow</vt:lpstr>
      <vt:lpstr>What is that?</vt:lpstr>
      <vt:lpstr>Let’s start easy</vt:lpstr>
      <vt:lpstr>Sausage Bomber</vt:lpstr>
      <vt:lpstr>Boulder Dash</vt:lpstr>
      <vt:lpstr>Boulder Dash</vt:lpstr>
      <vt:lpstr>Hello Kitty W.O.F.</vt:lpstr>
      <vt:lpstr>Piece of cake… NOT</vt:lpstr>
      <vt:lpstr>WHAT TO DO</vt:lpstr>
      <vt:lpstr>The good news</vt:lpstr>
      <vt:lpstr>What you need…</vt:lpstr>
      <vt:lpstr>SCREENBASE.CS #1 (animation)</vt:lpstr>
      <vt:lpstr>SCREENBASE.CS #2 (FLOW)</vt:lpstr>
      <vt:lpstr>UIController.cs #1 (FLOW)</vt:lpstr>
      <vt:lpstr>UIController.cs #2 (STATES)</vt:lpstr>
      <vt:lpstr>Let’s start easy</vt:lpstr>
      <vt:lpstr>Linear flow</vt:lpstr>
      <vt:lpstr>Sausage Bomber</vt:lpstr>
      <vt:lpstr>Simple flow with branch</vt:lpstr>
      <vt:lpstr>Boulder Dash</vt:lpstr>
      <vt:lpstr>Shared branches</vt:lpstr>
      <vt:lpstr>Hello Kitty W.O.F.</vt:lpstr>
      <vt:lpstr>Additional screen logic</vt:lpstr>
      <vt:lpstr>To summarize…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Stephane Imbert</dc:creator>
  <cp:lastModifiedBy>Stephane Imbert</cp:lastModifiedBy>
  <cp:revision>162</cp:revision>
  <dcterms:created xsi:type="dcterms:W3CDTF">2017-04-01T14:19:48Z</dcterms:created>
  <dcterms:modified xsi:type="dcterms:W3CDTF">2017-04-25T04:02:14Z</dcterms:modified>
</cp:coreProperties>
</file>